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6" r:id="rId1"/>
    <p:sldMasterId id="2147483770" r:id="rId2"/>
    <p:sldMasterId id="2147483772" r:id="rId3"/>
  </p:sldMasterIdLst>
  <p:notesMasterIdLst>
    <p:notesMasterId r:id="rId103"/>
  </p:notesMasterIdLst>
  <p:sldIdLst>
    <p:sldId id="256" r:id="rId4"/>
    <p:sldId id="1387" r:id="rId5"/>
    <p:sldId id="1490" r:id="rId6"/>
    <p:sldId id="1483" r:id="rId7"/>
    <p:sldId id="1485" r:id="rId8"/>
    <p:sldId id="1484" r:id="rId9"/>
    <p:sldId id="1487" r:id="rId10"/>
    <p:sldId id="1488" r:id="rId11"/>
    <p:sldId id="1489" r:id="rId12"/>
    <p:sldId id="1482" r:id="rId13"/>
    <p:sldId id="1493" r:id="rId14"/>
    <p:sldId id="1494" r:id="rId15"/>
    <p:sldId id="1492" r:id="rId16"/>
    <p:sldId id="1491" r:id="rId17"/>
    <p:sldId id="1392" r:id="rId18"/>
    <p:sldId id="1393" r:id="rId19"/>
    <p:sldId id="1394" r:id="rId20"/>
    <p:sldId id="1395" r:id="rId21"/>
    <p:sldId id="1399" r:id="rId22"/>
    <p:sldId id="1400" r:id="rId23"/>
    <p:sldId id="1401" r:id="rId24"/>
    <p:sldId id="1402" r:id="rId25"/>
    <p:sldId id="1403" r:id="rId26"/>
    <p:sldId id="1404" r:id="rId27"/>
    <p:sldId id="1405" r:id="rId28"/>
    <p:sldId id="1406" r:id="rId29"/>
    <p:sldId id="1407" r:id="rId30"/>
    <p:sldId id="1408" r:id="rId31"/>
    <p:sldId id="1409" r:id="rId32"/>
    <p:sldId id="1410" r:id="rId33"/>
    <p:sldId id="1411" r:id="rId34"/>
    <p:sldId id="1412" r:id="rId35"/>
    <p:sldId id="1413" r:id="rId36"/>
    <p:sldId id="1414" r:id="rId37"/>
    <p:sldId id="1415" r:id="rId38"/>
    <p:sldId id="1416" r:id="rId39"/>
    <p:sldId id="1417" r:id="rId40"/>
    <p:sldId id="1418" r:id="rId41"/>
    <p:sldId id="1419" r:id="rId42"/>
    <p:sldId id="1420" r:id="rId43"/>
    <p:sldId id="1421" r:id="rId44"/>
    <p:sldId id="1422" r:id="rId45"/>
    <p:sldId id="1423" r:id="rId46"/>
    <p:sldId id="1424" r:id="rId47"/>
    <p:sldId id="1425" r:id="rId48"/>
    <p:sldId id="1426" r:id="rId49"/>
    <p:sldId id="1427" r:id="rId50"/>
    <p:sldId id="1428" r:id="rId51"/>
    <p:sldId id="1429" r:id="rId52"/>
    <p:sldId id="1430" r:id="rId53"/>
    <p:sldId id="1431" r:id="rId54"/>
    <p:sldId id="1432" r:id="rId55"/>
    <p:sldId id="1433" r:id="rId56"/>
    <p:sldId id="1434" r:id="rId57"/>
    <p:sldId id="1435" r:id="rId58"/>
    <p:sldId id="1436" r:id="rId59"/>
    <p:sldId id="1437" r:id="rId60"/>
    <p:sldId id="1438" r:id="rId61"/>
    <p:sldId id="1439" r:id="rId62"/>
    <p:sldId id="1440" r:id="rId63"/>
    <p:sldId id="1441" r:id="rId64"/>
    <p:sldId id="1442" r:id="rId65"/>
    <p:sldId id="1443" r:id="rId66"/>
    <p:sldId id="1445" r:id="rId67"/>
    <p:sldId id="1447" r:id="rId68"/>
    <p:sldId id="1448" r:id="rId69"/>
    <p:sldId id="1449" r:id="rId70"/>
    <p:sldId id="1450" r:id="rId71"/>
    <p:sldId id="1451" r:id="rId72"/>
    <p:sldId id="1452" r:id="rId73"/>
    <p:sldId id="1453" r:id="rId74"/>
    <p:sldId id="1454" r:id="rId75"/>
    <p:sldId id="1455" r:id="rId76"/>
    <p:sldId id="1456" r:id="rId77"/>
    <p:sldId id="1457" r:id="rId78"/>
    <p:sldId id="1458" r:id="rId79"/>
    <p:sldId id="1459" r:id="rId80"/>
    <p:sldId id="1460" r:id="rId81"/>
    <p:sldId id="1461" r:id="rId82"/>
    <p:sldId id="1462" r:id="rId83"/>
    <p:sldId id="1463" r:id="rId84"/>
    <p:sldId id="1464" r:id="rId85"/>
    <p:sldId id="1465" r:id="rId86"/>
    <p:sldId id="1466" r:id="rId87"/>
    <p:sldId id="1467" r:id="rId88"/>
    <p:sldId id="1468" r:id="rId89"/>
    <p:sldId id="1469" r:id="rId90"/>
    <p:sldId id="1470" r:id="rId91"/>
    <p:sldId id="1471" r:id="rId92"/>
    <p:sldId id="1472" r:id="rId93"/>
    <p:sldId id="1473" r:id="rId94"/>
    <p:sldId id="1474" r:id="rId95"/>
    <p:sldId id="1476" r:id="rId96"/>
    <p:sldId id="1477" r:id="rId97"/>
    <p:sldId id="1478" r:id="rId98"/>
    <p:sldId id="1479" r:id="rId99"/>
    <p:sldId id="1480" r:id="rId100"/>
    <p:sldId id="1481" r:id="rId101"/>
    <p:sldId id="1364" r:id="rId102"/>
  </p:sldIdLst>
  <p:sldSz cx="9144000" cy="5143500" type="screen16x9"/>
  <p:notesSz cx="6888163" cy="10020300"/>
  <p:embeddedFontLst>
    <p:embeddedFont>
      <p:font typeface="Calibri" panose="020F0502020204030204" pitchFamily="34" charset="0"/>
      <p:regular r:id="rId104"/>
      <p:bold r:id="rId105"/>
      <p:italic r:id="rId106"/>
      <p:boldItalic r:id="rId107"/>
    </p:embeddedFont>
    <p:embeddedFont>
      <p:font typeface="Open Sans" panose="020B0604020202020204" charset="0"/>
      <p:regular r:id="rId108"/>
      <p:bold r:id="rId109"/>
      <p:italic r:id="rId110"/>
      <p:boldItalic r:id="rId111"/>
    </p:embeddedFont>
    <p:embeddedFont>
      <p:font typeface="Open Sans Light" panose="020B0604020202020204" charset="0"/>
      <p:regular r:id="rId112"/>
      <p:bold r:id="rId113"/>
      <p:italic r:id="rId114"/>
      <p:boldItalic r:id="rId115"/>
    </p:embeddedFont>
    <p:embeddedFont>
      <p:font typeface="Raleway" panose="020B0604020202020204" charset="0"/>
      <p:regular r:id="rId116"/>
      <p:bold r:id="rId117"/>
      <p:italic r:id="rId118"/>
      <p:boldItalic r:id="rId119"/>
    </p:embeddedFont>
    <p:embeddedFont>
      <p:font typeface="Raleway Black" panose="020B0604020202020204" charset="0"/>
      <p:bold r:id="rId120"/>
      <p:boldItalic r:id="rId121"/>
    </p:embeddedFont>
    <p:embeddedFont>
      <p:font typeface="Raleway Light" panose="020B0604020202020204" charset="0"/>
      <p:regular r:id="rId122"/>
      <p:italic r:id="rId123"/>
    </p:embeddedFont>
    <p:embeddedFont>
      <p:font typeface="Roboto" panose="020B0604020202020204" charset="0"/>
      <p:regular r:id="rId124"/>
      <p:bold r:id="rId125"/>
      <p:italic r:id="rId126"/>
      <p:boldItalic r:id="rId127"/>
    </p:embeddedFont>
    <p:embeddedFont>
      <p:font typeface="Tw Cen MT" panose="020B0602020104020603" pitchFamily="34" charset="0"/>
      <p:regular r:id="rId128"/>
      <p:bold r:id="rId129"/>
      <p:italic r:id="rId130"/>
      <p:boldItalic r:id="rId1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3078"/>
    <a:srgbClr val="800000"/>
    <a:srgbClr val="1E85B8"/>
    <a:srgbClr val="F5F5F5"/>
    <a:srgbClr val="00486C"/>
    <a:srgbClr val="30BEDB"/>
    <a:srgbClr val="0092C3"/>
    <a:srgbClr val="00CCD7"/>
    <a:srgbClr val="005986"/>
    <a:srgbClr val="006D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6435AB-A2E8-4B32-A2F2-E09331D58765}">
  <a:tblStyle styleId="{4F6435AB-A2E8-4B32-A2F2-E09331D5876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6F8"/>
          </a:solidFill>
        </a:fill>
      </a:tcStyle>
    </a:wholeTbl>
    <a:band1H>
      <a:tcTxStyle b="off" i="off"/>
      <a:tcStyle>
        <a:tcBdr/>
        <a:fill>
          <a:solidFill>
            <a:srgbClr val="CAECF0"/>
          </a:solidFill>
        </a:fill>
      </a:tcStyle>
    </a:band1H>
    <a:band2H>
      <a:tcTxStyle b="off" i="off"/>
      <a:tcStyle>
        <a:tcBdr/>
      </a:tcStyle>
    </a:band2H>
    <a:band1V>
      <a:tcTxStyle b="off" i="off"/>
      <a:tcStyle>
        <a:tcBdr/>
        <a:fill>
          <a:solidFill>
            <a:srgbClr val="CAECF0"/>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0" autoAdjust="0"/>
    <p:restoredTop sz="99645" autoAdjust="0"/>
  </p:normalViewPr>
  <p:slideViewPr>
    <p:cSldViewPr snapToGrid="0">
      <p:cViewPr varScale="1">
        <p:scale>
          <a:sx n="95" d="100"/>
          <a:sy n="95" d="100"/>
        </p:scale>
        <p:origin x="48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4.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font" Target="fonts/font4.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20.fntdata"/><Relationship Id="rId128" Type="http://schemas.openxmlformats.org/officeDocument/2006/relationships/font" Target="fonts/font25.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10.fntdata"/><Relationship Id="rId118" Type="http://schemas.openxmlformats.org/officeDocument/2006/relationships/font" Target="fonts/font15.fntdata"/><Relationship Id="rId134"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notesMaster" Target="notesMasters/notesMaster1.xml"/><Relationship Id="rId108" Type="http://schemas.openxmlformats.org/officeDocument/2006/relationships/font" Target="fonts/font5.fntdata"/><Relationship Id="rId124" Type="http://schemas.openxmlformats.org/officeDocument/2006/relationships/font" Target="fonts/font21.fntdata"/><Relationship Id="rId129" Type="http://schemas.openxmlformats.org/officeDocument/2006/relationships/font" Target="fonts/font26.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1.fntdata"/><Relationship Id="rId119" Type="http://schemas.openxmlformats.org/officeDocument/2006/relationships/font" Target="fonts/font16.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27.fntdata"/><Relationship Id="rId135"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6.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1.fntdata"/><Relationship Id="rId120" Type="http://schemas.openxmlformats.org/officeDocument/2006/relationships/font" Target="fonts/font17.fntdata"/><Relationship Id="rId125" Type="http://schemas.openxmlformats.org/officeDocument/2006/relationships/font" Target="fonts/font22.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7.fntdata"/><Relationship Id="rId115" Type="http://schemas.openxmlformats.org/officeDocument/2006/relationships/font" Target="fonts/font12.fntdata"/><Relationship Id="rId131" Type="http://schemas.openxmlformats.org/officeDocument/2006/relationships/font" Target="fonts/font28.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font" Target="fonts/font2.fntdata"/><Relationship Id="rId126" Type="http://schemas.openxmlformats.org/officeDocument/2006/relationships/font" Target="fonts/font23.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8.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13.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8.fntdata"/><Relationship Id="rId132" Type="http://schemas.openxmlformats.org/officeDocument/2006/relationships/presProps" Target="pres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3.fntdata"/><Relationship Id="rId127" Type="http://schemas.openxmlformats.org/officeDocument/2006/relationships/font" Target="fonts/font24.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19.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font" Target="fonts/font9.fntdata"/><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8817" y="4759643"/>
            <a:ext cx="5510530" cy="4509135"/>
          </a:xfrm>
          <a:prstGeom prst="rect">
            <a:avLst/>
          </a:prstGeom>
          <a:noFill/>
          <a:ln>
            <a:noFill/>
          </a:ln>
        </p:spPr>
        <p:txBody>
          <a:bodyPr spcFirstLastPara="1" wrap="square" lIns="96600" tIns="96600" rIns="96600" bIns="96600"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1449942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4af47634d_0_65:notes"/>
          <p:cNvSpPr txBox="1">
            <a:spLocks noGrp="1"/>
          </p:cNvSpPr>
          <p:nvPr>
            <p:ph type="body" idx="1"/>
          </p:nvPr>
        </p:nvSpPr>
        <p:spPr>
          <a:xfrm>
            <a:off x="688817" y="4759643"/>
            <a:ext cx="5510530" cy="4509135"/>
          </a:xfrm>
          <a:prstGeom prst="rect">
            <a:avLst/>
          </a:prstGeom>
        </p:spPr>
        <p:txBody>
          <a:bodyPr spcFirstLastPara="1" wrap="square" lIns="96600" tIns="96600" rIns="96600" bIns="96600" anchor="t" anchorCtr="0">
            <a:noAutofit/>
          </a:bodyPr>
          <a:lstStyle/>
          <a:p>
            <a:pPr marL="0" indent="0">
              <a:buNone/>
            </a:pPr>
            <a:endParaRPr/>
          </a:p>
        </p:txBody>
      </p:sp>
      <p:sp>
        <p:nvSpPr>
          <p:cNvPr id="248" name="Google Shape;248;g54af47634d_0_65: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5676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25755f307_2_1549:notes"/>
          <p:cNvSpPr>
            <a:spLocks noGrp="1" noRot="1" noChangeAspect="1"/>
          </p:cNvSpPr>
          <p:nvPr>
            <p:ph type="sldImg" idx="2"/>
          </p:nvPr>
        </p:nvSpPr>
        <p:spPr>
          <a:xfrm>
            <a:off x="439738" y="1252538"/>
            <a:ext cx="6008687" cy="3381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2" name="Google Shape;622;g525755f307_2_1549:notes"/>
          <p:cNvSpPr txBox="1">
            <a:spLocks noGrp="1"/>
          </p:cNvSpPr>
          <p:nvPr>
            <p:ph type="body" idx="1"/>
          </p:nvPr>
        </p:nvSpPr>
        <p:spPr>
          <a:xfrm>
            <a:off x="688817" y="4822269"/>
            <a:ext cx="5510530" cy="3945493"/>
          </a:xfrm>
          <a:prstGeom prst="rect">
            <a:avLst/>
          </a:prstGeom>
          <a:noFill/>
          <a:ln>
            <a:noFill/>
          </a:ln>
        </p:spPr>
        <p:txBody>
          <a:bodyPr spcFirstLastPara="1" wrap="square" lIns="96600" tIns="48287" rIns="96600" bIns="48287" anchor="t" anchorCtr="0">
            <a:noAutofit/>
          </a:bodyPr>
          <a:lstStyle/>
          <a:p>
            <a:pPr marL="0" indent="0">
              <a:buClr>
                <a:schemeClr val="dk1"/>
              </a:buClr>
              <a:buSzPts val="1200"/>
              <a:buNone/>
            </a:pPr>
            <a:r>
              <a:rPr lang="en-US" altLang="ja" sz="1300">
                <a:solidFill>
                  <a:schemeClr val="dk1"/>
                </a:solidFill>
                <a:latin typeface="Open Sans"/>
                <a:ea typeface="Open Sans"/>
                <a:cs typeface="Open Sans"/>
                <a:sym typeface="Open Sans"/>
              </a:rPr>
              <a:t>Note: First “Right Click” on the Gradient background, go to “Order” option and “Send it to Back”, then insert your picture into “Image Placeholder”, “Right Click” on the picture and again go to “Order” option and “Send it to Back” to get the “Gradient” effect.</a:t>
            </a:r>
            <a:endParaRPr sz="1300">
              <a:solidFill>
                <a:schemeClr val="dk1"/>
              </a:solidFill>
              <a:latin typeface="Open Sans"/>
              <a:ea typeface="Open Sans"/>
              <a:cs typeface="Open Sans"/>
              <a:sym typeface="Open Sans"/>
            </a:endParaRPr>
          </a:p>
        </p:txBody>
      </p:sp>
      <p:sp>
        <p:nvSpPr>
          <p:cNvPr id="623" name="Google Shape;623;g525755f307_2_1549:notes"/>
          <p:cNvSpPr txBox="1">
            <a:spLocks noGrp="1"/>
          </p:cNvSpPr>
          <p:nvPr>
            <p:ph type="sldNum" idx="12"/>
          </p:nvPr>
        </p:nvSpPr>
        <p:spPr>
          <a:xfrm>
            <a:off x="3901698" y="9517547"/>
            <a:ext cx="2984871" cy="502754"/>
          </a:xfrm>
          <a:prstGeom prst="rect">
            <a:avLst/>
          </a:prstGeom>
          <a:noFill/>
          <a:ln>
            <a:noFill/>
          </a:ln>
        </p:spPr>
        <p:txBody>
          <a:bodyPr spcFirstLastPara="1" wrap="square" lIns="96600" tIns="48287" rIns="96600" bIns="48287" anchor="b" anchorCtr="0">
            <a:noAutofit/>
          </a:bodyPr>
          <a:lstStyle/>
          <a:p>
            <a:pPr algn="r">
              <a:buSzPts val="1200"/>
            </a:pPr>
            <a:fld id="{00000000-1234-1234-1234-123412341234}" type="slidenum">
              <a:rPr lang="en-US" altLang="ja" sz="1300">
                <a:solidFill>
                  <a:schemeClr val="dk1"/>
                </a:solidFill>
                <a:latin typeface="Calibri"/>
                <a:ea typeface="Calibri"/>
                <a:cs typeface="Calibri"/>
                <a:sym typeface="Calibri"/>
              </a:rPr>
              <a:pPr algn="r">
                <a:buSzPts val="1200"/>
              </a:pPr>
              <a:t>99</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1938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4_Title Slide">
  <p:cSld name="14_Title Slide">
    <p:spTree>
      <p:nvGrpSpPr>
        <p:cNvPr id="1" name="Shape 232"/>
        <p:cNvGrpSpPr/>
        <p:nvPr/>
      </p:nvGrpSpPr>
      <p:grpSpPr>
        <a:xfrm>
          <a:off x="0" y="0"/>
          <a:ext cx="0" cy="0"/>
          <a:chOff x="0" y="0"/>
          <a:chExt cx="0" cy="0"/>
        </a:xfrm>
      </p:grpSpPr>
      <p:sp>
        <p:nvSpPr>
          <p:cNvPr id="233" name="Google Shape;233;p115"/>
          <p:cNvSpPr>
            <a:spLocks noGrp="1"/>
          </p:cNvSpPr>
          <p:nvPr>
            <p:ph type="pic" idx="2"/>
          </p:nvPr>
        </p:nvSpPr>
        <p:spPr>
          <a:xfrm>
            <a:off x="1" y="0"/>
            <a:ext cx="4565302" cy="5143498"/>
          </a:xfrm>
          <a:prstGeom prst="rect">
            <a:avLst/>
          </a:prstGeom>
          <a:solidFill>
            <a:srgbClr val="F2F2F2"/>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3"/>
                                        </p:tgtEl>
                                        <p:attrNameLst>
                                          <p:attrName>style.visibility</p:attrName>
                                        </p:attrNameLst>
                                      </p:cBhvr>
                                      <p:to>
                                        <p:strVal val="visible"/>
                                      </p:to>
                                    </p:set>
                                    <p:anim calcmode="lin" valueType="num">
                                      <p:cBhvr additive="base">
                                        <p:cTn id="7" dur="750"/>
                                        <p:tgtEl>
                                          <p:spTgt spid="23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23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235"/>
        <p:cNvGrpSpPr/>
        <p:nvPr/>
      </p:nvGrpSpPr>
      <p:grpSpPr>
        <a:xfrm>
          <a:off x="0" y="0"/>
          <a:ext cx="0" cy="0"/>
          <a:chOff x="0" y="0"/>
          <a:chExt cx="0" cy="0"/>
        </a:xfrm>
      </p:grpSpPr>
      <p:sp>
        <p:nvSpPr>
          <p:cNvPr id="236" name="Google Shape;236;p117"/>
          <p:cNvSpPr>
            <a:spLocks noGrp="1"/>
          </p:cNvSpPr>
          <p:nvPr>
            <p:ph type="pic" idx="2"/>
          </p:nvPr>
        </p:nvSpPr>
        <p:spPr>
          <a:xfrm>
            <a:off x="4395218" y="0"/>
            <a:ext cx="4748782" cy="5143500"/>
          </a:xfrm>
          <a:prstGeom prst="rect">
            <a:avLst/>
          </a:prstGeom>
          <a:solidFill>
            <a:srgbClr val="F2F2F2"/>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_Title Slide">
  <p:cSld name="13_Title Slide">
    <p:spTree>
      <p:nvGrpSpPr>
        <p:cNvPr id="1" name="Shape 237"/>
        <p:cNvGrpSpPr/>
        <p:nvPr/>
      </p:nvGrpSpPr>
      <p:grpSpPr>
        <a:xfrm>
          <a:off x="0" y="0"/>
          <a:ext cx="0" cy="0"/>
          <a:chOff x="0" y="0"/>
          <a:chExt cx="0" cy="0"/>
        </a:xfrm>
      </p:grpSpPr>
      <p:sp>
        <p:nvSpPr>
          <p:cNvPr id="238" name="Google Shape;238;p118"/>
          <p:cNvSpPr>
            <a:spLocks noGrp="1"/>
          </p:cNvSpPr>
          <p:nvPr>
            <p:ph type="pic" idx="2"/>
          </p:nvPr>
        </p:nvSpPr>
        <p:spPr>
          <a:xfrm>
            <a:off x="5137729" y="0"/>
            <a:ext cx="4006272" cy="4070881"/>
          </a:xfrm>
          <a:prstGeom prst="rect">
            <a:avLst/>
          </a:prstGeom>
          <a:solidFill>
            <a:srgbClr val="F2F2F2"/>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0_Blank">
  <p:cSld name="10_Blank">
    <p:spTree>
      <p:nvGrpSpPr>
        <p:cNvPr id="1" name="Shape 239"/>
        <p:cNvGrpSpPr/>
        <p:nvPr/>
      </p:nvGrpSpPr>
      <p:grpSpPr>
        <a:xfrm>
          <a:off x="0" y="0"/>
          <a:ext cx="0" cy="0"/>
          <a:chOff x="0" y="0"/>
          <a:chExt cx="0" cy="0"/>
        </a:xfrm>
      </p:grpSpPr>
      <p:sp>
        <p:nvSpPr>
          <p:cNvPr id="240" name="Google Shape;240;p119"/>
          <p:cNvSpPr>
            <a:spLocks noGrp="1"/>
          </p:cNvSpPr>
          <p:nvPr>
            <p:ph type="pic" idx="2"/>
          </p:nvPr>
        </p:nvSpPr>
        <p:spPr>
          <a:xfrm>
            <a:off x="869054" y="0"/>
            <a:ext cx="2869663" cy="3462183"/>
          </a:xfrm>
          <a:prstGeom prst="rect">
            <a:avLst/>
          </a:prstGeom>
          <a:solidFill>
            <a:srgbClr val="F2F2F2"/>
          </a:solidFill>
          <a:ln>
            <a:noFill/>
          </a:ln>
        </p:spPr>
        <p:txBody>
          <a:bodyPr spcFirstLastPara="1" wrap="square" lIns="91425" tIns="45700" rIns="91425" bIns="45700" anchor="t" anchorCtr="0"/>
          <a:lstStyle>
            <a:lvl1pPr marR="0" lvl="0" algn="ctr" rtl="0">
              <a:lnSpc>
                <a:spcPct val="90000"/>
              </a:lnSpc>
              <a:spcBef>
                <a:spcPts val="1000"/>
              </a:spcBef>
              <a:spcAft>
                <a:spcPts val="0"/>
              </a:spcAft>
              <a:buClr>
                <a:srgbClr val="7F7F7F"/>
              </a:buClr>
              <a:buSzPts val="1200"/>
              <a:buFont typeface="Arial"/>
              <a:buNone/>
              <a:defRPr sz="1200" b="0" i="0" u="none" strike="noStrike" cap="none">
                <a:solidFill>
                  <a:srgbClr val="7F7F7F"/>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750"/>
                                  </p:stCondLst>
                                  <p:childTnLst>
                                    <p:set>
                                      <p:cBhvr>
                                        <p:cTn id="6" dur="1" fill="hold">
                                          <p:stCondLst>
                                            <p:cond delay="0"/>
                                          </p:stCondLst>
                                        </p:cTn>
                                        <p:tgtEl>
                                          <p:spTgt spid="240"/>
                                        </p:tgtEl>
                                        <p:attrNameLst>
                                          <p:attrName>style.visibility</p:attrName>
                                        </p:attrNameLst>
                                      </p:cBhvr>
                                      <p:to>
                                        <p:strVal val="visible"/>
                                      </p:to>
                                    </p:set>
                                    <p:anim calcmode="lin" valueType="num">
                                      <p:cBhvr additive="base">
                                        <p:cTn id="7" dur="500"/>
                                        <p:tgtEl>
                                          <p:spTgt spid="2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8_Blank">
  <p:cSld name="18_Blank">
    <p:spTree>
      <p:nvGrpSpPr>
        <p:cNvPr id="1" name="Shape 241"/>
        <p:cNvGrpSpPr/>
        <p:nvPr/>
      </p:nvGrpSpPr>
      <p:grpSpPr>
        <a:xfrm>
          <a:off x="0" y="0"/>
          <a:ext cx="0" cy="0"/>
          <a:chOff x="0" y="0"/>
          <a:chExt cx="0" cy="0"/>
        </a:xfrm>
      </p:grpSpPr>
      <p:sp>
        <p:nvSpPr>
          <p:cNvPr id="242" name="Google Shape;242;p120"/>
          <p:cNvSpPr>
            <a:spLocks noGrp="1"/>
          </p:cNvSpPr>
          <p:nvPr>
            <p:ph type="pic" idx="2"/>
          </p:nvPr>
        </p:nvSpPr>
        <p:spPr>
          <a:xfrm>
            <a:off x="1" y="0"/>
            <a:ext cx="9143999" cy="5143500"/>
          </a:xfrm>
          <a:prstGeom prst="rect">
            <a:avLst/>
          </a:prstGeom>
          <a:solidFill>
            <a:srgbClr val="F2F2F2"/>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_Title Slide">
  <p:cSld name="14_Title Slide">
    <p:spTree>
      <p:nvGrpSpPr>
        <p:cNvPr id="1" name="Shape 232"/>
        <p:cNvGrpSpPr/>
        <p:nvPr/>
      </p:nvGrpSpPr>
      <p:grpSpPr>
        <a:xfrm>
          <a:off x="0" y="0"/>
          <a:ext cx="0" cy="0"/>
          <a:chOff x="0" y="0"/>
          <a:chExt cx="0" cy="0"/>
        </a:xfrm>
      </p:grpSpPr>
      <p:sp>
        <p:nvSpPr>
          <p:cNvPr id="233" name="Google Shape;233;p115"/>
          <p:cNvSpPr>
            <a:spLocks noGrp="1"/>
          </p:cNvSpPr>
          <p:nvPr>
            <p:ph type="pic" idx="2"/>
          </p:nvPr>
        </p:nvSpPr>
        <p:spPr>
          <a:xfrm>
            <a:off x="1" y="0"/>
            <a:ext cx="4565302" cy="5143498"/>
          </a:xfrm>
          <a:prstGeom prst="rect">
            <a:avLst/>
          </a:prstGeom>
          <a:solidFill>
            <a:srgbClr val="F2F2F2"/>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6831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3"/>
                                        </p:tgtEl>
                                        <p:attrNameLst>
                                          <p:attrName>style.visibility</p:attrName>
                                        </p:attrNameLst>
                                      </p:cBhvr>
                                      <p:to>
                                        <p:strVal val="visible"/>
                                      </p:to>
                                    </p:set>
                                    <p:anim calcmode="lin" valueType="num">
                                      <p:cBhvr additive="base">
                                        <p:cTn id="7" dur="750"/>
                                        <p:tgtEl>
                                          <p:spTgt spid="23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234"/>
        <p:cNvGrpSpPr/>
        <p:nvPr/>
      </p:nvGrpSpPr>
      <p:grpSpPr>
        <a:xfrm>
          <a:off x="0" y="0"/>
          <a:ext cx="0" cy="0"/>
          <a:chOff x="0" y="0"/>
          <a:chExt cx="0" cy="0"/>
        </a:xfrm>
      </p:grpSpPr>
    </p:spTree>
    <p:extLst>
      <p:ext uri="{BB962C8B-B14F-4D97-AF65-F5344CB8AC3E}">
        <p14:creationId xmlns:p14="http://schemas.microsoft.com/office/powerpoint/2010/main" val="1847040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235"/>
        <p:cNvGrpSpPr/>
        <p:nvPr/>
      </p:nvGrpSpPr>
      <p:grpSpPr>
        <a:xfrm>
          <a:off x="0" y="0"/>
          <a:ext cx="0" cy="0"/>
          <a:chOff x="0" y="0"/>
          <a:chExt cx="0" cy="0"/>
        </a:xfrm>
      </p:grpSpPr>
      <p:sp>
        <p:nvSpPr>
          <p:cNvPr id="236" name="Google Shape;236;p117"/>
          <p:cNvSpPr>
            <a:spLocks noGrp="1"/>
          </p:cNvSpPr>
          <p:nvPr>
            <p:ph type="pic" idx="2"/>
          </p:nvPr>
        </p:nvSpPr>
        <p:spPr>
          <a:xfrm>
            <a:off x="4395218" y="0"/>
            <a:ext cx="4748782" cy="5143500"/>
          </a:xfrm>
          <a:prstGeom prst="rect">
            <a:avLst/>
          </a:prstGeom>
          <a:solidFill>
            <a:srgbClr val="F2F2F2"/>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138264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3_Title Slide">
  <p:cSld name="13_Title Slide">
    <p:spTree>
      <p:nvGrpSpPr>
        <p:cNvPr id="1" name="Shape 237"/>
        <p:cNvGrpSpPr/>
        <p:nvPr/>
      </p:nvGrpSpPr>
      <p:grpSpPr>
        <a:xfrm>
          <a:off x="0" y="0"/>
          <a:ext cx="0" cy="0"/>
          <a:chOff x="0" y="0"/>
          <a:chExt cx="0" cy="0"/>
        </a:xfrm>
      </p:grpSpPr>
      <p:sp>
        <p:nvSpPr>
          <p:cNvPr id="238" name="Google Shape;238;p118"/>
          <p:cNvSpPr>
            <a:spLocks noGrp="1"/>
          </p:cNvSpPr>
          <p:nvPr>
            <p:ph type="pic" idx="2"/>
          </p:nvPr>
        </p:nvSpPr>
        <p:spPr>
          <a:xfrm>
            <a:off x="5137729" y="0"/>
            <a:ext cx="4006272" cy="4070881"/>
          </a:xfrm>
          <a:prstGeom prst="rect">
            <a:avLst/>
          </a:prstGeom>
          <a:solidFill>
            <a:srgbClr val="F2F2F2"/>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95264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_Blank">
  <p:cSld name="10_Blank">
    <p:spTree>
      <p:nvGrpSpPr>
        <p:cNvPr id="1" name="Shape 239"/>
        <p:cNvGrpSpPr/>
        <p:nvPr/>
      </p:nvGrpSpPr>
      <p:grpSpPr>
        <a:xfrm>
          <a:off x="0" y="0"/>
          <a:ext cx="0" cy="0"/>
          <a:chOff x="0" y="0"/>
          <a:chExt cx="0" cy="0"/>
        </a:xfrm>
      </p:grpSpPr>
      <p:sp>
        <p:nvSpPr>
          <p:cNvPr id="240" name="Google Shape;240;p119"/>
          <p:cNvSpPr>
            <a:spLocks noGrp="1"/>
          </p:cNvSpPr>
          <p:nvPr>
            <p:ph type="pic" idx="2"/>
          </p:nvPr>
        </p:nvSpPr>
        <p:spPr>
          <a:xfrm>
            <a:off x="869054" y="0"/>
            <a:ext cx="2869663" cy="3462183"/>
          </a:xfrm>
          <a:prstGeom prst="rect">
            <a:avLst/>
          </a:prstGeom>
          <a:solidFill>
            <a:srgbClr val="F2F2F2"/>
          </a:solidFill>
          <a:ln>
            <a:noFill/>
          </a:ln>
        </p:spPr>
        <p:txBody>
          <a:bodyPr spcFirstLastPara="1" wrap="square" lIns="91425" tIns="45700" rIns="91425" bIns="45700" anchor="t" anchorCtr="0"/>
          <a:lstStyle>
            <a:lvl1pPr marR="0" lvl="0" algn="ctr" rtl="0">
              <a:lnSpc>
                <a:spcPct val="90000"/>
              </a:lnSpc>
              <a:spcBef>
                <a:spcPts val="1000"/>
              </a:spcBef>
              <a:spcAft>
                <a:spcPts val="0"/>
              </a:spcAft>
              <a:buClr>
                <a:srgbClr val="7F7F7F"/>
              </a:buClr>
              <a:buSzPts val="1200"/>
              <a:buFont typeface="Arial"/>
              <a:buNone/>
              <a:defRPr sz="1200" b="0" i="0" u="none" strike="noStrike" cap="none">
                <a:solidFill>
                  <a:srgbClr val="7F7F7F"/>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491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750"/>
                                  </p:stCondLst>
                                  <p:childTnLst>
                                    <p:set>
                                      <p:cBhvr>
                                        <p:cTn id="6" dur="1" fill="hold">
                                          <p:stCondLst>
                                            <p:cond delay="0"/>
                                          </p:stCondLst>
                                        </p:cTn>
                                        <p:tgtEl>
                                          <p:spTgt spid="240"/>
                                        </p:tgtEl>
                                        <p:attrNameLst>
                                          <p:attrName>style.visibility</p:attrName>
                                        </p:attrNameLst>
                                      </p:cBhvr>
                                      <p:to>
                                        <p:strVal val="visible"/>
                                      </p:to>
                                    </p:set>
                                    <p:anim calcmode="lin" valueType="num">
                                      <p:cBhvr additive="base">
                                        <p:cTn id="7" dur="500"/>
                                        <p:tgtEl>
                                          <p:spTgt spid="2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8_Blank">
  <p:cSld name="18_Blank">
    <p:spTree>
      <p:nvGrpSpPr>
        <p:cNvPr id="1" name="Shape 241"/>
        <p:cNvGrpSpPr/>
        <p:nvPr/>
      </p:nvGrpSpPr>
      <p:grpSpPr>
        <a:xfrm>
          <a:off x="0" y="0"/>
          <a:ext cx="0" cy="0"/>
          <a:chOff x="0" y="0"/>
          <a:chExt cx="0" cy="0"/>
        </a:xfrm>
      </p:grpSpPr>
      <p:sp>
        <p:nvSpPr>
          <p:cNvPr id="242" name="Google Shape;242;p120"/>
          <p:cNvSpPr>
            <a:spLocks noGrp="1"/>
          </p:cNvSpPr>
          <p:nvPr>
            <p:ph type="pic" idx="2"/>
          </p:nvPr>
        </p:nvSpPr>
        <p:spPr>
          <a:xfrm>
            <a:off x="1" y="0"/>
            <a:ext cx="9143999" cy="5143500"/>
          </a:xfrm>
          <a:prstGeom prst="rect">
            <a:avLst/>
          </a:prstGeom>
          <a:solidFill>
            <a:srgbClr val="F2F2F2"/>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2116808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52"/>
        <p:cNvGrpSpPr/>
        <p:nvPr/>
      </p:nvGrpSpPr>
      <p:grpSpPr>
        <a:xfrm>
          <a:off x="0" y="0"/>
          <a:ext cx="0" cy="0"/>
          <a:chOff x="0" y="0"/>
          <a:chExt cx="0" cy="0"/>
        </a:xfrm>
      </p:grpSpPr>
      <p:sp>
        <p:nvSpPr>
          <p:cNvPr id="53" name="Google Shape;53;p15"/>
          <p:cNvSpPr/>
          <p:nvPr/>
        </p:nvSpPr>
        <p:spPr>
          <a:xfrm>
            <a:off x="8286750" y="4690227"/>
            <a:ext cx="254794" cy="254794"/>
          </a:xfrm>
          <a:prstGeom prst="ellipse">
            <a:avLst/>
          </a:prstGeom>
          <a:solidFill>
            <a:schemeClr val="accent3"/>
          </a:soli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Light"/>
              <a:ea typeface="Open Sans Light"/>
              <a:cs typeface="Open Sans Light"/>
              <a:sym typeface="Open Sans Light"/>
            </a:endParaRPr>
          </a:p>
        </p:txBody>
      </p:sp>
      <p:sp>
        <p:nvSpPr>
          <p:cNvPr id="54" name="Google Shape;54;p15"/>
          <p:cNvSpPr txBox="1">
            <a:spLocks noGrp="1"/>
          </p:cNvSpPr>
          <p:nvPr>
            <p:ph type="title"/>
          </p:nvPr>
        </p:nvSpPr>
        <p:spPr>
          <a:xfrm>
            <a:off x="628650" y="248926"/>
            <a:ext cx="7886700" cy="436161"/>
          </a:xfrm>
          <a:prstGeom prst="rect">
            <a:avLst/>
          </a:prstGeom>
          <a:noFill/>
          <a:ln>
            <a:noFill/>
          </a:ln>
        </p:spPr>
        <p:txBody>
          <a:bodyPr spcFirstLastPara="1" wrap="square" lIns="0" tIns="0" rIns="0" bIns="0" anchor="t" anchorCtr="0"/>
          <a:lstStyle>
            <a:lvl1pPr marR="0" lvl="0" algn="ctr" rtl="0">
              <a:lnSpc>
                <a:spcPct val="100000"/>
              </a:lnSpc>
              <a:spcBef>
                <a:spcPts val="0"/>
              </a:spcBef>
              <a:spcAft>
                <a:spcPts val="0"/>
              </a:spcAft>
              <a:buClr>
                <a:schemeClr val="dk2"/>
              </a:buClr>
              <a:buSzPts val="2800"/>
              <a:buFont typeface="Raleway"/>
              <a:buNone/>
              <a:defRPr sz="2800"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9pPr>
          </a:lstStyle>
          <a:p>
            <a:endParaRPr/>
          </a:p>
        </p:txBody>
      </p:sp>
      <p:sp>
        <p:nvSpPr>
          <p:cNvPr id="55" name="Google Shape;55;p15"/>
          <p:cNvSpPr txBox="1"/>
          <p:nvPr/>
        </p:nvSpPr>
        <p:spPr>
          <a:xfrm>
            <a:off x="8308775" y="4749758"/>
            <a:ext cx="202406" cy="12695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800"/>
              <a:buFont typeface="Arial"/>
              <a:buNone/>
            </a:pPr>
            <a:fld id="{00000000-1234-1234-1234-123412341234}" type="slidenum">
              <a:rPr lang="ja" sz="800" b="1" i="0" u="none" strike="noStrike" cap="none">
                <a:solidFill>
                  <a:schemeClr val="lt1"/>
                </a:solidFill>
                <a:latin typeface="Open Sans Light"/>
                <a:ea typeface="Open Sans Light"/>
                <a:cs typeface="Open Sans Light"/>
                <a:sym typeface="Open Sans Light"/>
              </a:rPr>
              <a:t>‹#›</a:t>
            </a:fld>
            <a:endParaRPr sz="800" b="1" i="0" u="none" strike="noStrike" cap="none">
              <a:solidFill>
                <a:schemeClr val="lt1"/>
              </a:solidFill>
              <a:latin typeface="Open Sans Light"/>
              <a:ea typeface="Open Sans Light"/>
              <a:cs typeface="Open Sans Light"/>
              <a:sym typeface="Open Sans Light"/>
            </a:endParaRPr>
          </a:p>
        </p:txBody>
      </p:sp>
      <p:sp>
        <p:nvSpPr>
          <p:cNvPr id="56" name="Google Shape;56;p15"/>
          <p:cNvSpPr txBox="1">
            <a:spLocks noGrp="1"/>
          </p:cNvSpPr>
          <p:nvPr>
            <p:ph type="body" idx="1"/>
          </p:nvPr>
        </p:nvSpPr>
        <p:spPr>
          <a:xfrm>
            <a:off x="628650" y="695817"/>
            <a:ext cx="7886700" cy="166688"/>
          </a:xfrm>
          <a:prstGeom prst="rect">
            <a:avLst/>
          </a:prstGeom>
          <a:noFill/>
          <a:ln>
            <a:noFill/>
          </a:ln>
        </p:spPr>
        <p:txBody>
          <a:bodyPr spcFirstLastPara="1" wrap="square" lIns="0" tIns="0" rIns="0" bIns="0" anchor="t" anchorCtr="0"/>
          <a:lstStyle>
            <a:lvl1pPr marL="457200" marR="0" lvl="0" indent="-228600" algn="ct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Open Sans Light"/>
                <a:ea typeface="Open Sans Light"/>
                <a:cs typeface="Open Sans Light"/>
                <a:sym typeface="Open Sans Light"/>
              </a:defRPr>
            </a:lvl1pPr>
            <a:lvl2pPr marL="914400" marR="0" lvl="1" indent="-22860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Roboto"/>
                <a:ea typeface="Roboto"/>
                <a:cs typeface="Roboto"/>
                <a:sym typeface="Roboto"/>
              </a:defRPr>
            </a:lvl2pPr>
            <a:lvl3pPr marL="1371600" marR="0" lvl="2" indent="-22860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Roboto"/>
                <a:ea typeface="Roboto"/>
                <a:cs typeface="Roboto"/>
                <a:sym typeface="Roboto"/>
              </a:defRPr>
            </a:lvl3pPr>
            <a:lvl4pPr marL="1828800" marR="0" lvl="3" indent="-22860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Roboto"/>
                <a:ea typeface="Roboto"/>
                <a:cs typeface="Roboto"/>
                <a:sym typeface="Roboto"/>
              </a:defRPr>
            </a:lvl4pPr>
            <a:lvl5pPr marL="2286000" marR="0" lvl="4" indent="-228600" algn="ctr" rtl="0">
              <a:lnSpc>
                <a:spcPct val="100000"/>
              </a:lnSpc>
              <a:spcBef>
                <a:spcPts val="400"/>
              </a:spcBef>
              <a:spcAft>
                <a:spcPts val="0"/>
              </a:spcAft>
              <a:buClr>
                <a:schemeClr val="dk1"/>
              </a:buClr>
              <a:buSzPts val="1000"/>
              <a:buFont typeface="Arial"/>
              <a:buNone/>
              <a:defRPr sz="1000" b="0" i="0" u="none" strike="noStrike" cap="none">
                <a:solidFill>
                  <a:schemeClr val="dk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Raleway"/>
              <a:buChar char="•"/>
              <a:defRPr sz="1400" i="0" u="none" strike="noStrike" cap="none">
                <a:solidFill>
                  <a:schemeClr val="dk1"/>
                </a:solidFill>
                <a:latin typeface="Raleway"/>
                <a:ea typeface="Raleway"/>
                <a:cs typeface="Raleway"/>
                <a:sym typeface="Raleway"/>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cxnSp>
        <p:nvCxnSpPr>
          <p:cNvPr id="57" name="Google Shape;57;p15"/>
          <p:cNvCxnSpPr/>
          <p:nvPr/>
        </p:nvCxnSpPr>
        <p:spPr>
          <a:xfrm rot="10800000">
            <a:off x="1443560" y="4817624"/>
            <a:ext cx="6652200" cy="0"/>
          </a:xfrm>
          <a:prstGeom prst="straightConnector1">
            <a:avLst/>
          </a:prstGeom>
          <a:noFill/>
          <a:ln w="19050" cap="flat" cmpd="sng">
            <a:solidFill>
              <a:schemeClr val="accent3"/>
            </a:solidFill>
            <a:prstDash val="solid"/>
            <a:miter lim="800000"/>
            <a:headEnd type="none" w="sm" len="sm"/>
            <a:tailEnd type="none" w="sm" len="sm"/>
          </a:ln>
        </p:spPr>
      </p:cxnSp>
      <p:pic>
        <p:nvPicPr>
          <p:cNvPr id="58" name="Google Shape;58;p15"/>
          <p:cNvPicPr preferRelativeResize="0"/>
          <p:nvPr/>
        </p:nvPicPr>
        <p:blipFill>
          <a:blip r:embed="rId2">
            <a:alphaModFix/>
          </a:blip>
          <a:stretch>
            <a:fillRect/>
          </a:stretch>
        </p:blipFill>
        <p:spPr>
          <a:xfrm>
            <a:off x="477400" y="4595150"/>
            <a:ext cx="594521" cy="436174"/>
          </a:xfrm>
          <a:prstGeom prst="rect">
            <a:avLst/>
          </a:prstGeom>
          <a:noFill/>
          <a:ln>
            <a:noFill/>
          </a:ln>
        </p:spPr>
      </p:pic>
      <p:sp>
        <p:nvSpPr>
          <p:cNvPr id="8" name="正方形/長方形 7">
            <a:extLst>
              <a:ext uri="{FF2B5EF4-FFF2-40B4-BE49-F238E27FC236}">
                <a16:creationId xmlns:a16="http://schemas.microsoft.com/office/drawing/2014/main" id="{37422154-1809-4EE8-A7D6-93D8D528641B}"/>
              </a:ext>
            </a:extLst>
          </p:cNvPr>
          <p:cNvSpPr/>
          <p:nvPr userDrawn="1"/>
        </p:nvSpPr>
        <p:spPr>
          <a:xfrm>
            <a:off x="3289233" y="4869517"/>
            <a:ext cx="2531462" cy="215444"/>
          </a:xfrm>
          <a:prstGeom prst="rect">
            <a:avLst/>
          </a:prstGeom>
        </p:spPr>
        <p:txBody>
          <a:bodyPr wrap="none">
            <a:spAutoFit/>
          </a:bodyPr>
          <a:lstStyle/>
          <a:p>
            <a:pPr algn="r"/>
            <a:r>
              <a:rPr lang="en-US" altLang="ja-JP" sz="800" dirty="0">
                <a:solidFill>
                  <a:schemeClr val="tx1"/>
                </a:solidFill>
                <a:latin typeface="Open Sans" panose="020B0606030504020204" pitchFamily="34" charset="0"/>
                <a:ea typeface="Open Sans" panose="020B0606030504020204" pitchFamily="34" charset="0"/>
                <a:cs typeface="Open Sans" panose="020B0606030504020204" pitchFamily="34" charset="0"/>
              </a:rPr>
              <a:t>Copyright @2021, BJIT Group. All Rights Reserved</a:t>
            </a:r>
          </a:p>
        </p:txBody>
      </p:sp>
      <p:sp>
        <p:nvSpPr>
          <p:cNvPr id="2" name="Rectangle: Rounded Corners 1">
            <a:extLst>
              <a:ext uri="{FF2B5EF4-FFF2-40B4-BE49-F238E27FC236}">
                <a16:creationId xmlns:a16="http://schemas.microsoft.com/office/drawing/2014/main" id="{4BAE98AA-DE73-4D41-8F21-17C717EB682E}"/>
              </a:ext>
            </a:extLst>
          </p:cNvPr>
          <p:cNvSpPr/>
          <p:nvPr userDrawn="1"/>
        </p:nvSpPr>
        <p:spPr>
          <a:xfrm>
            <a:off x="7043096" y="4849640"/>
            <a:ext cx="1052664" cy="215444"/>
          </a:xfrm>
          <a:prstGeom prst="round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Calibri" panose="020F0502020204030204" pitchFamily="34" charset="0"/>
                <a:cs typeface="Calibri" panose="020F0502020204030204" pitchFamily="34" charset="0"/>
              </a:rPr>
              <a:t>CONFIDENTIAL</a:t>
            </a:r>
          </a:p>
        </p:txBody>
      </p:sp>
    </p:spTree>
    <p:extLst>
      <p:ext uri="{BB962C8B-B14F-4D97-AF65-F5344CB8AC3E}">
        <p14:creationId xmlns:p14="http://schemas.microsoft.com/office/powerpoint/2010/main" val="3577791518"/>
      </p:ext>
    </p:extLst>
  </p:cSld>
  <p:clrMapOvr>
    <a:masterClrMapping/>
  </p:clrMapOvr>
  <p:extLst>
    <p:ext uri="{DCECCB84-F9BA-43D5-87BE-67443E8EF086}">
      <p15:sldGuideLst xmlns:p15="http://schemas.microsoft.com/office/powerpoint/2012/main">
        <p15:guide id="1" pos="396">
          <p15:clr>
            <a:srgbClr val="FBAE40"/>
          </p15:clr>
        </p15:guide>
        <p15:guide id="2" pos="5364">
          <p15:clr>
            <a:srgbClr val="FBAE40"/>
          </p15:clr>
        </p15:guide>
        <p15:guide id="3" orient="horz" pos="2970">
          <p15:clr>
            <a:srgbClr val="FBAE40"/>
          </p15:clr>
        </p15:guide>
        <p15:guide id="4" orient="horz" pos="18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51"/>
        <p:cNvGrpSpPr/>
        <p:nvPr/>
      </p:nvGrpSpPr>
      <p:grpSpPr>
        <a:xfrm>
          <a:off x="0" y="0"/>
          <a:ext cx="0" cy="0"/>
          <a:chOff x="0" y="0"/>
          <a:chExt cx="0" cy="0"/>
        </a:xfrm>
      </p:grpSpPr>
      <p:pic>
        <p:nvPicPr>
          <p:cNvPr id="2" name="Google Shape;244;p115">
            <a:extLst>
              <a:ext uri="{FF2B5EF4-FFF2-40B4-BE49-F238E27FC236}">
                <a16:creationId xmlns:a16="http://schemas.microsoft.com/office/drawing/2014/main" id="{39DC9FF8-E93B-D746-BBFD-A06195E1BABC}"/>
              </a:ext>
            </a:extLst>
          </p:cNvPr>
          <p:cNvPicPr preferRelativeResize="0"/>
          <p:nvPr userDrawn="1"/>
        </p:nvPicPr>
        <p:blipFill>
          <a:blip r:embed="rId2">
            <a:alphaModFix/>
          </a:blip>
          <a:stretch>
            <a:fillRect/>
          </a:stretch>
        </p:blipFill>
        <p:spPr>
          <a:xfrm>
            <a:off x="8032174" y="79427"/>
            <a:ext cx="996430" cy="772628"/>
          </a:xfrm>
          <a:prstGeom prst="rect">
            <a:avLst/>
          </a:prstGeom>
          <a:noFill/>
          <a:ln>
            <a:noFill/>
          </a:ln>
        </p:spPr>
      </p:pic>
    </p:spTree>
    <p:extLst>
      <p:ext uri="{BB962C8B-B14F-4D97-AF65-F5344CB8AC3E}">
        <p14:creationId xmlns:p14="http://schemas.microsoft.com/office/powerpoint/2010/main" val="1928727256"/>
      </p:ext>
    </p:extLst>
  </p:cSld>
  <p:clrMapOvr>
    <a:masterClrMapping/>
  </p:clrMapOvr>
  <p:extLst>
    <p:ext uri="{DCECCB84-F9BA-43D5-87BE-67443E8EF086}">
      <p15:sldGuideLst xmlns:p15="http://schemas.microsoft.com/office/powerpoint/2012/main">
        <p15:guide id="1" pos="396">
          <p15:clr>
            <a:srgbClr val="FBAE40"/>
          </p15:clr>
        </p15:guide>
        <p15:guide id="2" pos="5364">
          <p15:clr>
            <a:srgbClr val="FBAE40"/>
          </p15:clr>
        </p15:guide>
        <p15:guide id="3" orient="horz" pos="2970">
          <p15:clr>
            <a:srgbClr val="FBAE40"/>
          </p15:clr>
        </p15:guide>
        <p15:guide id="4" orient="horz" pos="18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grpSp>
        <p:nvGrpSpPr>
          <p:cNvPr id="226" name="Google Shape;226;p114"/>
          <p:cNvGrpSpPr/>
          <p:nvPr/>
        </p:nvGrpSpPr>
        <p:grpSpPr>
          <a:xfrm>
            <a:off x="7742079" y="1"/>
            <a:ext cx="1401976" cy="1228741"/>
            <a:chOff x="8694056" y="0"/>
            <a:chExt cx="3497944" cy="3554357"/>
          </a:xfrm>
        </p:grpSpPr>
        <p:sp>
          <p:nvSpPr>
            <p:cNvPr id="227" name="Google Shape;227;p114"/>
            <p:cNvSpPr/>
            <p:nvPr/>
          </p:nvSpPr>
          <p:spPr>
            <a:xfrm>
              <a:off x="8694056" y="1"/>
              <a:ext cx="3497943" cy="3554356"/>
            </a:xfrm>
            <a:custGeom>
              <a:avLst/>
              <a:gdLst/>
              <a:ahLst/>
              <a:cxnLst/>
              <a:rect l="l" t="t" r="r" b="b"/>
              <a:pathLst>
                <a:path w="899887" h="914400" extrusionOk="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rgbClr val="F8F8F8">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Calibri"/>
                <a:ea typeface="Calibri"/>
                <a:cs typeface="Calibri"/>
                <a:sym typeface="Calibri"/>
              </a:endParaRPr>
            </a:p>
          </p:txBody>
        </p:sp>
        <p:sp>
          <p:nvSpPr>
            <p:cNvPr id="228" name="Google Shape;228;p114"/>
            <p:cNvSpPr/>
            <p:nvPr/>
          </p:nvSpPr>
          <p:spPr>
            <a:xfrm>
              <a:off x="10117184" y="0"/>
              <a:ext cx="2074816" cy="2108278"/>
            </a:xfrm>
            <a:custGeom>
              <a:avLst/>
              <a:gdLst/>
              <a:ahLst/>
              <a:cxnLst/>
              <a:rect l="l" t="t" r="r" b="b"/>
              <a:pathLst>
                <a:path w="899887" h="914400" extrusionOk="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Calibri"/>
                <a:ea typeface="Calibri"/>
                <a:cs typeface="Calibri"/>
                <a:sym typeface="Calibri"/>
              </a:endParaRPr>
            </a:p>
          </p:txBody>
        </p:sp>
      </p:grpSp>
      <p:sp>
        <p:nvSpPr>
          <p:cNvPr id="229" name="Google Shape;229;p114"/>
          <p:cNvSpPr/>
          <p:nvPr/>
        </p:nvSpPr>
        <p:spPr>
          <a:xfrm>
            <a:off x="8689961" y="0"/>
            <a:ext cx="452193" cy="397764"/>
          </a:xfrm>
          <a:custGeom>
            <a:avLst/>
            <a:gdLst/>
            <a:ahLst/>
            <a:cxnLst/>
            <a:rect l="l" t="t" r="r" b="b"/>
            <a:pathLst>
              <a:path w="899887" h="914400" extrusionOk="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gradFill>
            <a:gsLst>
              <a:gs pos="0">
                <a:schemeClr val="accent1"/>
              </a:gs>
              <a:gs pos="100000">
                <a:schemeClr val="accent5"/>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Calibri"/>
              <a:ea typeface="Calibri"/>
              <a:cs typeface="Calibri"/>
              <a:sym typeface="Calibri"/>
            </a:endParaRPr>
          </a:p>
        </p:txBody>
      </p:sp>
      <p:sp>
        <p:nvSpPr>
          <p:cNvPr id="230" name="Google Shape;230;p114"/>
          <p:cNvSpPr/>
          <p:nvPr/>
        </p:nvSpPr>
        <p:spPr>
          <a:xfrm>
            <a:off x="1" y="1"/>
            <a:ext cx="434339" cy="514349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231" name="Google Shape;231;p114"/>
          <p:cNvSpPr txBox="1"/>
          <p:nvPr/>
        </p:nvSpPr>
        <p:spPr>
          <a:xfrm rot="-5400000" flipH="1">
            <a:off x="-1151283" y="2467874"/>
            <a:ext cx="2736903" cy="20774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ja" sz="900" dirty="0">
                <a:solidFill>
                  <a:srgbClr val="3F3F3F"/>
                </a:solidFill>
                <a:latin typeface="Raleway"/>
                <a:ea typeface="Raleway"/>
                <a:cs typeface="Raleway"/>
                <a:sym typeface="Raleway"/>
              </a:rPr>
              <a:t>w</a:t>
            </a:r>
            <a:r>
              <a:rPr lang="ja" sz="900" i="0" u="none" strike="noStrike" cap="none" dirty="0">
                <a:solidFill>
                  <a:srgbClr val="3F3F3F"/>
                </a:solidFill>
                <a:latin typeface="Raleway"/>
                <a:ea typeface="Raleway"/>
                <a:cs typeface="Raleway"/>
                <a:sym typeface="Raleway"/>
              </a:rPr>
              <a:t>ww.</a:t>
            </a:r>
            <a:r>
              <a:rPr lang="ja" sz="900" dirty="0">
                <a:solidFill>
                  <a:srgbClr val="3F3F3F"/>
                </a:solidFill>
                <a:latin typeface="Raleway"/>
                <a:ea typeface="Raleway"/>
                <a:cs typeface="Raleway"/>
                <a:sym typeface="Raleway"/>
              </a:rPr>
              <a:t>bjit</a:t>
            </a:r>
            <a:r>
              <a:rPr lang="en-US" altLang="ja" sz="900" dirty="0">
                <a:solidFill>
                  <a:srgbClr val="3F3F3F"/>
                </a:solidFill>
                <a:latin typeface="Raleway"/>
                <a:ea typeface="Raleway"/>
                <a:cs typeface="Raleway"/>
                <a:sym typeface="Raleway"/>
              </a:rPr>
              <a:t>group.com</a:t>
            </a:r>
            <a:endParaRPr sz="1800" dirty="0">
              <a:latin typeface="Raleway"/>
              <a:ea typeface="Raleway"/>
              <a:cs typeface="Raleway"/>
              <a:sym typeface="Raleway"/>
            </a:endParaRPr>
          </a:p>
        </p:txBody>
      </p:sp>
    </p:spTree>
  </p:cSld>
  <p:clrMap bg1="lt1" tx1="dk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grpSp>
        <p:nvGrpSpPr>
          <p:cNvPr id="226" name="Google Shape;226;p114"/>
          <p:cNvGrpSpPr/>
          <p:nvPr/>
        </p:nvGrpSpPr>
        <p:grpSpPr>
          <a:xfrm>
            <a:off x="7742079" y="1"/>
            <a:ext cx="1401976" cy="1228741"/>
            <a:chOff x="8694056" y="0"/>
            <a:chExt cx="3497944" cy="3554357"/>
          </a:xfrm>
        </p:grpSpPr>
        <p:sp>
          <p:nvSpPr>
            <p:cNvPr id="227" name="Google Shape;227;p114"/>
            <p:cNvSpPr/>
            <p:nvPr/>
          </p:nvSpPr>
          <p:spPr>
            <a:xfrm>
              <a:off x="8694056" y="1"/>
              <a:ext cx="3497943" cy="3554356"/>
            </a:xfrm>
            <a:custGeom>
              <a:avLst/>
              <a:gdLst/>
              <a:ahLst/>
              <a:cxnLst/>
              <a:rect l="l" t="t" r="r" b="b"/>
              <a:pathLst>
                <a:path w="899887" h="914400" extrusionOk="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rgbClr val="F8F8F8">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Calibri"/>
                <a:ea typeface="Calibri"/>
                <a:cs typeface="Calibri"/>
                <a:sym typeface="Calibri"/>
              </a:endParaRPr>
            </a:p>
          </p:txBody>
        </p:sp>
        <p:sp>
          <p:nvSpPr>
            <p:cNvPr id="228" name="Google Shape;228;p114"/>
            <p:cNvSpPr/>
            <p:nvPr/>
          </p:nvSpPr>
          <p:spPr>
            <a:xfrm>
              <a:off x="10117184" y="0"/>
              <a:ext cx="2074816" cy="2108278"/>
            </a:xfrm>
            <a:custGeom>
              <a:avLst/>
              <a:gdLst/>
              <a:ahLst/>
              <a:cxnLst/>
              <a:rect l="l" t="t" r="r" b="b"/>
              <a:pathLst>
                <a:path w="899887" h="914400" extrusionOk="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Calibri"/>
                <a:ea typeface="Calibri"/>
                <a:cs typeface="Calibri"/>
                <a:sym typeface="Calibri"/>
              </a:endParaRPr>
            </a:p>
          </p:txBody>
        </p:sp>
      </p:grpSp>
      <p:sp>
        <p:nvSpPr>
          <p:cNvPr id="229" name="Google Shape;229;p114"/>
          <p:cNvSpPr/>
          <p:nvPr/>
        </p:nvSpPr>
        <p:spPr>
          <a:xfrm>
            <a:off x="8689961" y="0"/>
            <a:ext cx="452193" cy="397764"/>
          </a:xfrm>
          <a:custGeom>
            <a:avLst/>
            <a:gdLst/>
            <a:ahLst/>
            <a:cxnLst/>
            <a:rect l="l" t="t" r="r" b="b"/>
            <a:pathLst>
              <a:path w="899887" h="914400" extrusionOk="0">
                <a:moveTo>
                  <a:pt x="45830" y="0"/>
                </a:moveTo>
                <a:lnTo>
                  <a:pt x="899887" y="0"/>
                </a:lnTo>
                <a:lnTo>
                  <a:pt x="899887" y="873075"/>
                </a:lnTo>
                <a:lnTo>
                  <a:pt x="810933" y="900688"/>
                </a:lnTo>
                <a:cubicBezTo>
                  <a:pt x="766997" y="909679"/>
                  <a:pt x="721507" y="914400"/>
                  <a:pt x="674914" y="914400"/>
                </a:cubicBezTo>
                <a:cubicBezTo>
                  <a:pt x="302169" y="914400"/>
                  <a:pt x="0" y="612231"/>
                  <a:pt x="0" y="239486"/>
                </a:cubicBezTo>
                <a:cubicBezTo>
                  <a:pt x="0" y="192893"/>
                  <a:pt x="4721" y="147403"/>
                  <a:pt x="13712" y="103467"/>
                </a:cubicBezTo>
                <a:close/>
              </a:path>
            </a:pathLst>
          </a:custGeom>
          <a:gradFill>
            <a:gsLst>
              <a:gs pos="0">
                <a:schemeClr val="accent1"/>
              </a:gs>
              <a:gs pos="100000">
                <a:schemeClr val="accent5"/>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Calibri"/>
              <a:ea typeface="Calibri"/>
              <a:cs typeface="Calibri"/>
              <a:sym typeface="Calibri"/>
            </a:endParaRPr>
          </a:p>
        </p:txBody>
      </p:sp>
      <p:sp>
        <p:nvSpPr>
          <p:cNvPr id="230" name="Google Shape;230;p114"/>
          <p:cNvSpPr/>
          <p:nvPr/>
        </p:nvSpPr>
        <p:spPr>
          <a:xfrm>
            <a:off x="1" y="1"/>
            <a:ext cx="434339" cy="514349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231" name="Google Shape;231;p114"/>
          <p:cNvSpPr txBox="1"/>
          <p:nvPr/>
        </p:nvSpPr>
        <p:spPr>
          <a:xfrm rot="-5400000" flipH="1">
            <a:off x="-1151283" y="2467874"/>
            <a:ext cx="2736903" cy="20774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ja" sz="900" dirty="0">
                <a:solidFill>
                  <a:srgbClr val="3F3F3F"/>
                </a:solidFill>
                <a:latin typeface="Raleway"/>
                <a:ea typeface="Raleway"/>
                <a:cs typeface="Raleway"/>
                <a:sym typeface="Raleway"/>
              </a:rPr>
              <a:t>w</a:t>
            </a:r>
            <a:r>
              <a:rPr lang="ja" sz="900" i="0" u="none" strike="noStrike" cap="none" dirty="0">
                <a:solidFill>
                  <a:srgbClr val="3F3F3F"/>
                </a:solidFill>
                <a:latin typeface="Raleway"/>
                <a:ea typeface="Raleway"/>
                <a:cs typeface="Raleway"/>
                <a:sym typeface="Raleway"/>
              </a:rPr>
              <a:t>ww.</a:t>
            </a:r>
            <a:r>
              <a:rPr lang="ja" sz="900" dirty="0">
                <a:solidFill>
                  <a:srgbClr val="3F3F3F"/>
                </a:solidFill>
                <a:latin typeface="Raleway"/>
                <a:ea typeface="Raleway"/>
                <a:cs typeface="Raleway"/>
                <a:sym typeface="Raleway"/>
              </a:rPr>
              <a:t>bjit</a:t>
            </a:r>
            <a:r>
              <a:rPr lang="en-US" altLang="ja" sz="900" dirty="0">
                <a:solidFill>
                  <a:srgbClr val="3F3F3F"/>
                </a:solidFill>
                <a:latin typeface="Raleway"/>
                <a:ea typeface="Raleway"/>
                <a:cs typeface="Raleway"/>
                <a:sym typeface="Raleway"/>
              </a:rPr>
              <a:t>group.com</a:t>
            </a:r>
            <a:endParaRPr sz="1800" dirty="0">
              <a:latin typeface="Raleway"/>
              <a:ea typeface="Raleway"/>
              <a:cs typeface="Raleway"/>
              <a:sym typeface="Raleway"/>
            </a:endParaRPr>
          </a:p>
        </p:txBody>
      </p:sp>
    </p:spTree>
    <p:extLst>
      <p:ext uri="{BB962C8B-B14F-4D97-AF65-F5344CB8AC3E}">
        <p14:creationId xmlns:p14="http://schemas.microsoft.com/office/powerpoint/2010/main" val="597635605"/>
      </p:ext>
    </p:extLst>
  </p:cSld>
  <p:clrMap bg1="lt1" tx1="dk1" bg2="dk2" tx2="lt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Singleton_pattern" TargetMode="External"/><Relationship Id="rId2" Type="http://schemas.openxmlformats.org/officeDocument/2006/relationships/hyperlink" Target="https://www.geeksforgeeks.org/singleton-design-pattern/" TargetMode="External"/><Relationship Id="rId1" Type="http://schemas.openxmlformats.org/officeDocument/2006/relationships/slideLayout" Target="../slideLayouts/slideLayout24.xm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jeanpaulva.com/tag/adapter-design-pattern/" TargetMode="Externa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hyperlink" Target="http://sourcemaking.com/design_patterns/builder/java/2" TargetMode="Externa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hyperlink" Target="http://java.dzone.com/articles/intro-design-patterns-prototype" TargetMode="External"/><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2" name="Google Shape;252;p124" descr="BJIT"/>
          <p:cNvPicPr preferRelativeResize="0"/>
          <p:nvPr/>
        </p:nvPicPr>
        <p:blipFill>
          <a:blip r:embed="rId3">
            <a:alphaModFix/>
          </a:blip>
          <a:stretch>
            <a:fillRect/>
          </a:stretch>
        </p:blipFill>
        <p:spPr>
          <a:xfrm>
            <a:off x="8072925" y="4267700"/>
            <a:ext cx="786600" cy="647625"/>
          </a:xfrm>
          <a:prstGeom prst="rect">
            <a:avLst/>
          </a:prstGeom>
          <a:noFill/>
          <a:ln>
            <a:noFill/>
          </a:ln>
        </p:spPr>
      </p:pic>
      <p:pic>
        <p:nvPicPr>
          <p:cNvPr id="253" name="Google Shape;253;p124"/>
          <p:cNvPicPr preferRelativeResize="0"/>
          <p:nvPr/>
        </p:nvPicPr>
        <p:blipFill rotWithShape="1">
          <a:blip r:embed="rId4">
            <a:alphaModFix/>
          </a:blip>
          <a:srcRect l="13674" r="13044"/>
          <a:stretch/>
        </p:blipFill>
        <p:spPr>
          <a:xfrm>
            <a:off x="406600" y="0"/>
            <a:ext cx="4016100" cy="5143500"/>
          </a:xfrm>
          <a:prstGeom prst="rect">
            <a:avLst/>
          </a:prstGeom>
          <a:noFill/>
          <a:ln>
            <a:noFill/>
          </a:ln>
        </p:spPr>
      </p:pic>
      <p:sp>
        <p:nvSpPr>
          <p:cNvPr id="250" name="Google Shape;250;p124"/>
          <p:cNvSpPr txBox="1"/>
          <p:nvPr/>
        </p:nvSpPr>
        <p:spPr>
          <a:xfrm>
            <a:off x="3551274" y="0"/>
            <a:ext cx="5373090" cy="5143499"/>
          </a:xfrm>
          <a:prstGeom prst="rect">
            <a:avLst/>
          </a:prstGeom>
          <a:noFill/>
          <a:ln>
            <a:noFill/>
          </a:ln>
        </p:spPr>
        <p:txBody>
          <a:bodyPr spcFirstLastPara="1" wrap="square" lIns="91425" tIns="45700" rIns="91425" bIns="45700" anchor="ctr" anchorCtr="0">
            <a:noAutofit/>
          </a:bodyPr>
          <a:lstStyle/>
          <a:p>
            <a:pPr lvl="0" algn="r">
              <a:buSzPts val="2300"/>
            </a:pPr>
            <a:r>
              <a:rPr lang="en-US" altLang="ja" sz="1600" dirty="0">
                <a:solidFill>
                  <a:srgbClr val="1C1F25"/>
                </a:solidFill>
                <a:latin typeface="Raleway Black"/>
                <a:ea typeface="Raleway Black"/>
                <a:cs typeface="Raleway Black"/>
                <a:sym typeface="Raleway Black"/>
              </a:rPr>
              <a:t>BJIT Academy</a:t>
            </a:r>
            <a:br>
              <a:rPr lang="en-US" altLang="ja" sz="2800" dirty="0">
                <a:solidFill>
                  <a:srgbClr val="1C1F25"/>
                </a:solidFill>
                <a:latin typeface="Raleway Black"/>
                <a:ea typeface="Raleway Black"/>
                <a:cs typeface="Raleway Black"/>
                <a:sym typeface="Raleway Black"/>
              </a:rPr>
            </a:br>
            <a:r>
              <a:rPr lang="en-US" altLang="ja" sz="2800" dirty="0">
                <a:solidFill>
                  <a:srgbClr val="1C1F25"/>
                </a:solidFill>
                <a:latin typeface="Raleway Black"/>
                <a:ea typeface="Raleway Black"/>
                <a:cs typeface="Raleway Black"/>
                <a:sym typeface="Raleway Black"/>
              </a:rPr>
              <a:t> </a:t>
            </a:r>
          </a:p>
          <a:p>
            <a:pPr lvl="0" algn="r">
              <a:buSzPts val="2300"/>
            </a:pPr>
            <a:r>
              <a:rPr lang="en-GB" altLang="ja" sz="2000" dirty="0">
                <a:solidFill>
                  <a:srgbClr val="1C1F25"/>
                </a:solidFill>
                <a:latin typeface="Raleway Black"/>
                <a:ea typeface="Raleway Black"/>
                <a:cs typeface="Raleway Black"/>
                <a:sym typeface="Raleway Black"/>
              </a:rPr>
              <a:t>Design Patterns: Elements of Reusable Object-Oriented Software</a:t>
            </a:r>
          </a:p>
          <a:p>
            <a:pPr lvl="0" algn="r">
              <a:buSzPts val="2300"/>
            </a:pPr>
            <a:br>
              <a:rPr lang="en-US" altLang="ja" sz="2800" dirty="0">
                <a:solidFill>
                  <a:srgbClr val="1C1F25"/>
                </a:solidFill>
                <a:latin typeface="Raleway Black"/>
                <a:ea typeface="Raleway Black"/>
                <a:cs typeface="Raleway Black"/>
                <a:sym typeface="Raleway Black"/>
              </a:rPr>
            </a:br>
            <a:r>
              <a:rPr lang="en-US" altLang="ja" sz="1600" dirty="0">
                <a:solidFill>
                  <a:srgbClr val="1C1F25"/>
                </a:solidFill>
                <a:latin typeface="Raleway Black"/>
                <a:ea typeface="Raleway Black"/>
                <a:cs typeface="Raleway Black"/>
                <a:sym typeface="Raleway Black"/>
              </a:rPr>
              <a:t>Nani Gopal </a:t>
            </a:r>
            <a:r>
              <a:rPr lang="en-US" altLang="ja" sz="1600" dirty="0" err="1">
                <a:solidFill>
                  <a:srgbClr val="1C1F25"/>
                </a:solidFill>
                <a:latin typeface="Raleway Black"/>
                <a:ea typeface="Raleway Black"/>
                <a:cs typeface="Raleway Black"/>
                <a:sym typeface="Raleway Black"/>
              </a:rPr>
              <a:t>Barai</a:t>
            </a:r>
            <a:br>
              <a:rPr lang="en-US" altLang="ja" sz="1600" dirty="0">
                <a:solidFill>
                  <a:srgbClr val="1C1F25"/>
                </a:solidFill>
                <a:latin typeface="Raleway Black"/>
                <a:ea typeface="Raleway Black"/>
                <a:cs typeface="Raleway Black"/>
                <a:sym typeface="Raleway Black"/>
              </a:rPr>
            </a:br>
            <a:r>
              <a:rPr lang="en-US" altLang="ja" sz="1600" dirty="0">
                <a:solidFill>
                  <a:srgbClr val="1C1F25"/>
                </a:solidFill>
                <a:latin typeface="Raleway Black"/>
                <a:ea typeface="Raleway Black"/>
                <a:cs typeface="Raleway Black"/>
                <a:sym typeface="Raleway Black"/>
              </a:rPr>
              <a:t>20</a:t>
            </a:r>
            <a:r>
              <a:rPr lang="en-US" altLang="ja" sz="1600" baseline="30000" dirty="0">
                <a:solidFill>
                  <a:srgbClr val="1C1F25"/>
                </a:solidFill>
                <a:latin typeface="Raleway Black"/>
                <a:ea typeface="Raleway Black"/>
                <a:cs typeface="Raleway Black"/>
                <a:sym typeface="Raleway Black"/>
              </a:rPr>
              <a:t>th</a:t>
            </a:r>
            <a:r>
              <a:rPr lang="en-US" altLang="ja" sz="1600" dirty="0">
                <a:solidFill>
                  <a:srgbClr val="1C1F25"/>
                </a:solidFill>
                <a:latin typeface="Raleway Black"/>
                <a:ea typeface="Raleway Black"/>
                <a:cs typeface="Raleway Black"/>
                <a:sym typeface="Raleway Black"/>
              </a:rPr>
              <a:t> Apr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436161"/>
          </a:xfrm>
        </p:spPr>
        <p:txBody>
          <a:bodyPr/>
          <a:lstStyle/>
          <a:p>
            <a:r>
              <a:rPr lang="en-US" altLang="ja" sz="2000" b="1" dirty="0">
                <a:solidFill>
                  <a:schemeClr val="accent3"/>
                </a:solidFill>
                <a:latin typeface="Tw Cen MT" charset="0"/>
              </a:rPr>
              <a:t>“Singleton” Design Pattern</a:t>
            </a:r>
            <a:endParaRPr lang="en-US" sz="2000" dirty="0">
              <a:latin typeface="Tw Cen MT" charset="0"/>
            </a:endParaRPr>
          </a:p>
        </p:txBody>
      </p:sp>
      <p:sp>
        <p:nvSpPr>
          <p:cNvPr id="8" name="TextBox 7">
            <a:extLst>
              <a:ext uri="{FF2B5EF4-FFF2-40B4-BE49-F238E27FC236}">
                <a16:creationId xmlns:a16="http://schemas.microsoft.com/office/drawing/2014/main" id="{AC3428A8-7E4A-420F-9A4A-F4DDF04E6BCA}"/>
              </a:ext>
            </a:extLst>
          </p:cNvPr>
          <p:cNvSpPr txBox="1"/>
          <p:nvPr/>
        </p:nvSpPr>
        <p:spPr>
          <a:xfrm>
            <a:off x="442127" y="576604"/>
            <a:ext cx="8581292" cy="4154984"/>
          </a:xfrm>
          <a:prstGeom prst="rect">
            <a:avLst/>
          </a:prstGeom>
          <a:noFill/>
        </p:spPr>
        <p:txBody>
          <a:bodyPr wrap="square" rtlCol="0">
            <a:spAutoFit/>
          </a:bodyPr>
          <a:lstStyle/>
          <a:p>
            <a:r>
              <a:rPr lang="en-US" altLang="en-US" sz="1200" b="1" dirty="0"/>
              <a:t>Intent/ Definition:</a:t>
            </a:r>
            <a:r>
              <a:rPr lang="en-US" altLang="en-US" sz="1200" dirty="0"/>
              <a:t> </a:t>
            </a:r>
            <a:r>
              <a:rPr lang="en-GB" altLang="en-US" sz="1200" dirty="0"/>
              <a:t>Ensure a class only has one instance and provide a global point of access to it.</a:t>
            </a:r>
          </a:p>
          <a:p>
            <a:endParaRPr lang="en-US" altLang="en-US" sz="1200" dirty="0"/>
          </a:p>
          <a:p>
            <a:endParaRPr lang="en-US" altLang="en-US" sz="1200" b="1" dirty="0"/>
          </a:p>
          <a:p>
            <a:r>
              <a:rPr lang="en-US" altLang="en-US" sz="1200" b="1" dirty="0"/>
              <a:t>Type: </a:t>
            </a:r>
            <a:r>
              <a:rPr lang="en-US" altLang="en-US" sz="1200" dirty="0"/>
              <a:t>Creational Pattern</a:t>
            </a:r>
          </a:p>
          <a:p>
            <a:endParaRPr lang="en-US" altLang="en-US" sz="1200" dirty="0"/>
          </a:p>
          <a:p>
            <a:endParaRPr lang="en-US" altLang="en-US" sz="1200" dirty="0"/>
          </a:p>
          <a:p>
            <a:r>
              <a:rPr lang="en-US" altLang="en-US" sz="1200" b="1" dirty="0"/>
              <a:t>UML Diagram</a:t>
            </a:r>
            <a:r>
              <a:rPr lang="en-US" altLang="en-US" sz="1200" dirty="0"/>
              <a:t>: </a:t>
            </a:r>
          </a:p>
          <a:p>
            <a:endParaRPr lang="en-US" altLang="en-US" sz="1200" dirty="0"/>
          </a:p>
          <a:p>
            <a:endParaRPr lang="en-US" altLang="en-US" sz="1200" dirty="0"/>
          </a:p>
          <a:p>
            <a:endParaRPr lang="en-US" altLang="en-US" sz="1200" dirty="0"/>
          </a:p>
          <a:p>
            <a:endParaRPr lang="en-US" altLang="en-US" sz="1200" dirty="0"/>
          </a:p>
          <a:p>
            <a:endParaRPr lang="en-US" altLang="en-US" sz="1200" dirty="0"/>
          </a:p>
          <a:p>
            <a:endParaRPr lang="en-GB" altLang="en-US" sz="1200" b="1" dirty="0"/>
          </a:p>
          <a:p>
            <a:r>
              <a:rPr lang="en-GB" altLang="en-US" sz="1200" b="1" dirty="0"/>
              <a:t>Context and Origin</a:t>
            </a:r>
            <a:r>
              <a:rPr lang="en-GB" altLang="en-US" sz="1200" dirty="0"/>
              <a:t>: </a:t>
            </a:r>
          </a:p>
          <a:p>
            <a:endParaRPr lang="en-GB" altLang="en-US" sz="1200" dirty="0"/>
          </a:p>
          <a:p>
            <a:pPr marL="171450" indent="-171450">
              <a:buFont typeface="Wingdings" panose="05000000000000000000" pitchFamily="2" charset="2"/>
              <a:buChar char="v"/>
            </a:pPr>
            <a:r>
              <a:rPr lang="en-GB" altLang="en-US" sz="1200" dirty="0"/>
              <a:t>In software engineering, the singleton pattern is a software design pattern that restricts the instantiation of a class to one "single" instance. </a:t>
            </a:r>
          </a:p>
          <a:p>
            <a:pPr marL="171450" indent="-171450">
              <a:buFont typeface="Wingdings" panose="05000000000000000000" pitchFamily="2" charset="2"/>
              <a:buChar char="v"/>
            </a:pPr>
            <a:endParaRPr lang="en-GB" altLang="en-US" sz="1200" dirty="0"/>
          </a:p>
          <a:p>
            <a:pPr marL="171450" indent="-171450">
              <a:buFont typeface="Wingdings" panose="05000000000000000000" pitchFamily="2" charset="2"/>
              <a:buChar char="v"/>
            </a:pPr>
            <a:r>
              <a:rPr lang="en-GB" altLang="en-US" sz="1200" dirty="0"/>
              <a:t>This is useful when exactly one object is needed to coordinate actions across the system. </a:t>
            </a:r>
          </a:p>
          <a:p>
            <a:pPr marL="171450" indent="-171450">
              <a:buFont typeface="Wingdings" panose="05000000000000000000" pitchFamily="2" charset="2"/>
              <a:buChar char="v"/>
            </a:pPr>
            <a:endParaRPr lang="en-GB" altLang="en-US" sz="1200" dirty="0"/>
          </a:p>
          <a:p>
            <a:pPr marL="171450" indent="-171450">
              <a:buFont typeface="Wingdings" panose="05000000000000000000" pitchFamily="2" charset="2"/>
              <a:buChar char="v"/>
            </a:pPr>
            <a:r>
              <a:rPr lang="en-GB" altLang="en-US" sz="1200" dirty="0"/>
              <a:t>The term comes from the mathematical concept of a singleton. </a:t>
            </a:r>
            <a:endParaRPr lang="en-US" altLang="en-US" sz="1200" dirty="0"/>
          </a:p>
          <a:p>
            <a:endParaRPr lang="en-US" altLang="en-US" sz="1200" dirty="0"/>
          </a:p>
        </p:txBody>
      </p:sp>
      <p:pic>
        <p:nvPicPr>
          <p:cNvPr id="3" name="Picture 2" descr="Diagram&#10;&#10;Description automatically generated">
            <a:extLst>
              <a:ext uri="{FF2B5EF4-FFF2-40B4-BE49-F238E27FC236}">
                <a16:creationId xmlns:a16="http://schemas.microsoft.com/office/drawing/2014/main" id="{BBE5817B-97F2-4D73-AFEE-42F9485B92BD}"/>
              </a:ext>
            </a:extLst>
          </p:cNvPr>
          <p:cNvPicPr>
            <a:picLocks noChangeAspect="1"/>
          </p:cNvPicPr>
          <p:nvPr/>
        </p:nvPicPr>
        <p:blipFill>
          <a:blip r:embed="rId2"/>
          <a:stretch>
            <a:fillRect/>
          </a:stretch>
        </p:blipFill>
        <p:spPr>
          <a:xfrm>
            <a:off x="2651560" y="1257561"/>
            <a:ext cx="4162425" cy="1724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44755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436161"/>
          </a:xfrm>
        </p:spPr>
        <p:txBody>
          <a:bodyPr/>
          <a:lstStyle/>
          <a:p>
            <a:r>
              <a:rPr lang="en-US" altLang="ja" sz="2000" b="1" dirty="0">
                <a:solidFill>
                  <a:schemeClr val="accent3"/>
                </a:solidFill>
                <a:latin typeface="Tw Cen MT" charset="0"/>
              </a:rPr>
              <a:t>“Singleton” Design Pattern (Continued….)</a:t>
            </a:r>
            <a:endParaRPr lang="en-US" sz="2000" dirty="0">
              <a:latin typeface="Tw Cen MT" charset="0"/>
            </a:endParaRPr>
          </a:p>
        </p:txBody>
      </p:sp>
      <p:sp>
        <p:nvSpPr>
          <p:cNvPr id="8" name="TextBox 7">
            <a:extLst>
              <a:ext uri="{FF2B5EF4-FFF2-40B4-BE49-F238E27FC236}">
                <a16:creationId xmlns:a16="http://schemas.microsoft.com/office/drawing/2014/main" id="{AC3428A8-7E4A-420F-9A4A-F4DDF04E6BCA}"/>
              </a:ext>
            </a:extLst>
          </p:cNvPr>
          <p:cNvSpPr txBox="1"/>
          <p:nvPr/>
        </p:nvSpPr>
        <p:spPr>
          <a:xfrm>
            <a:off x="442127" y="576604"/>
            <a:ext cx="8581292" cy="3970318"/>
          </a:xfrm>
          <a:prstGeom prst="rect">
            <a:avLst/>
          </a:prstGeom>
          <a:noFill/>
        </p:spPr>
        <p:txBody>
          <a:bodyPr wrap="square" rtlCol="0">
            <a:spAutoFit/>
          </a:bodyPr>
          <a:lstStyle/>
          <a:p>
            <a:r>
              <a:rPr lang="en-US" altLang="en-US" sz="1200" b="1" dirty="0"/>
              <a:t>Motivation:</a:t>
            </a:r>
            <a:br>
              <a:rPr lang="en-US" altLang="en-US" sz="1200" b="1" dirty="0"/>
            </a:br>
            <a:endParaRPr lang="en-GB" altLang="en-US" sz="1200" b="1" dirty="0"/>
          </a:p>
          <a:p>
            <a:r>
              <a:rPr lang="en-GB" altLang="en-US" sz="1200" dirty="0"/>
              <a:t>How do we ensure that a class has only one instance and that the instance is easily accessible? A global variable makes an object accessible, but it doesn't keep you from instantiating multiple objects.</a:t>
            </a:r>
          </a:p>
          <a:p>
            <a:endParaRPr lang="en-GB" altLang="en-US" sz="1200" dirty="0"/>
          </a:p>
          <a:p>
            <a:r>
              <a:rPr lang="en-GB" altLang="en-US" sz="1200" dirty="0"/>
              <a:t>A better solution is to make the class itself responsible for keeping track of its sole instance. The class can ensure that no other instance can be created (by intercepting requests to create new objects), and it can provide a way to access the instance. This is the Singleton pattern.</a:t>
            </a:r>
          </a:p>
          <a:p>
            <a:endParaRPr lang="en-GB" altLang="en-US" sz="1200" dirty="0"/>
          </a:p>
          <a:p>
            <a:r>
              <a:rPr lang="en-GB" altLang="en-US" sz="1200" dirty="0"/>
              <a:t>The singleton design pattern </a:t>
            </a:r>
            <a:r>
              <a:rPr lang="en-GB" altLang="en-US" sz="1200" b="1" dirty="0"/>
              <a:t>solves problems </a:t>
            </a:r>
            <a:r>
              <a:rPr lang="en-GB" altLang="en-US" sz="1200" dirty="0"/>
              <a:t>like:</a:t>
            </a:r>
          </a:p>
          <a:p>
            <a:pPr marL="171450" indent="-171450">
              <a:buFont typeface="Wingdings" panose="05000000000000000000" pitchFamily="2" charset="2"/>
              <a:buChar char="v"/>
            </a:pPr>
            <a:r>
              <a:rPr lang="en-GB" altLang="en-US" sz="1200" dirty="0"/>
              <a:t>    How can it be ensured that a class has only one instance?</a:t>
            </a:r>
          </a:p>
          <a:p>
            <a:pPr marL="171450" indent="-171450">
              <a:buFont typeface="Wingdings" panose="05000000000000000000" pitchFamily="2" charset="2"/>
              <a:buChar char="v"/>
            </a:pPr>
            <a:r>
              <a:rPr lang="en-GB" altLang="en-US" sz="1200" dirty="0"/>
              <a:t>    How can the sole instance of a class be accessed easily?</a:t>
            </a:r>
          </a:p>
          <a:p>
            <a:pPr marL="171450" indent="-171450">
              <a:buFont typeface="Wingdings" panose="05000000000000000000" pitchFamily="2" charset="2"/>
              <a:buChar char="v"/>
            </a:pPr>
            <a:r>
              <a:rPr lang="en-GB" altLang="en-US" sz="1200" dirty="0"/>
              <a:t>    How can a class control its instantiation?</a:t>
            </a:r>
          </a:p>
          <a:p>
            <a:pPr marL="171450" indent="-171450">
              <a:buFont typeface="Wingdings" panose="05000000000000000000" pitchFamily="2" charset="2"/>
              <a:buChar char="v"/>
            </a:pPr>
            <a:r>
              <a:rPr lang="en-GB" altLang="en-US" sz="1200" dirty="0"/>
              <a:t>    How can the number of instances of a class be restricted?</a:t>
            </a:r>
          </a:p>
          <a:p>
            <a:pPr marL="171450" indent="-171450">
              <a:buFont typeface="Wingdings" panose="05000000000000000000" pitchFamily="2" charset="2"/>
              <a:buChar char="v"/>
            </a:pPr>
            <a:r>
              <a:rPr lang="en-GB" altLang="en-US" sz="1200" dirty="0"/>
              <a:t>    How can a global variable be accessed?</a:t>
            </a:r>
            <a:endParaRPr lang="en-US" altLang="en-US" sz="1200" dirty="0"/>
          </a:p>
          <a:p>
            <a:endParaRPr lang="en-US" altLang="en-US" sz="1200" b="1" dirty="0"/>
          </a:p>
          <a:p>
            <a:r>
              <a:rPr lang="en-GB" altLang="en-US" sz="1200" dirty="0"/>
              <a:t>The singleton design pattern describes </a:t>
            </a:r>
            <a:r>
              <a:rPr lang="en-GB" altLang="en-US" sz="1200" b="1" dirty="0"/>
              <a:t>how to solve </a:t>
            </a:r>
            <a:r>
              <a:rPr lang="en-GB" altLang="en-US" sz="1200" dirty="0"/>
              <a:t>such problems:</a:t>
            </a:r>
          </a:p>
          <a:p>
            <a:pPr marL="171450" indent="-171450">
              <a:buFont typeface="Wingdings" panose="05000000000000000000" pitchFamily="2" charset="2"/>
              <a:buChar char="v"/>
            </a:pPr>
            <a:r>
              <a:rPr lang="en-GB" altLang="en-US" sz="1200" dirty="0"/>
              <a:t>    Hide the constructor of the class.</a:t>
            </a:r>
          </a:p>
          <a:p>
            <a:pPr marL="171450" indent="-171450">
              <a:buFont typeface="Wingdings" panose="05000000000000000000" pitchFamily="2" charset="2"/>
              <a:buChar char="v"/>
            </a:pPr>
            <a:r>
              <a:rPr lang="en-GB" altLang="en-US" sz="1200" dirty="0"/>
              <a:t>    Define a public static operation (</a:t>
            </a:r>
            <a:r>
              <a:rPr lang="en-GB" altLang="en-US" sz="1200" dirty="0" err="1"/>
              <a:t>getInstance</a:t>
            </a:r>
            <a:r>
              <a:rPr lang="en-GB" altLang="en-US" sz="1200" dirty="0"/>
              <a:t>()) that returns the sole instance of the class.</a:t>
            </a:r>
            <a:endParaRPr lang="en-US" altLang="en-US" sz="1200" dirty="0"/>
          </a:p>
          <a:p>
            <a:endParaRPr lang="en-US" altLang="en-US" sz="1200" b="1" dirty="0"/>
          </a:p>
          <a:p>
            <a:endParaRPr lang="en-US" altLang="en-US" sz="1200" b="1" dirty="0"/>
          </a:p>
        </p:txBody>
      </p:sp>
    </p:spTree>
    <p:extLst>
      <p:ext uri="{BB962C8B-B14F-4D97-AF65-F5344CB8AC3E}">
        <p14:creationId xmlns:p14="http://schemas.microsoft.com/office/powerpoint/2010/main" val="3253386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436161"/>
          </a:xfrm>
        </p:spPr>
        <p:txBody>
          <a:bodyPr/>
          <a:lstStyle/>
          <a:p>
            <a:r>
              <a:rPr lang="en-US" altLang="ja" sz="2000" b="1" dirty="0">
                <a:solidFill>
                  <a:schemeClr val="accent3"/>
                </a:solidFill>
                <a:latin typeface="Tw Cen MT" charset="0"/>
              </a:rPr>
              <a:t>“Singleton” Design Pattern (Continued….)</a:t>
            </a:r>
            <a:endParaRPr lang="en-US" sz="2000" dirty="0">
              <a:latin typeface="Tw Cen MT" charset="0"/>
            </a:endParaRPr>
          </a:p>
        </p:txBody>
      </p:sp>
      <p:sp>
        <p:nvSpPr>
          <p:cNvPr id="8" name="TextBox 7">
            <a:extLst>
              <a:ext uri="{FF2B5EF4-FFF2-40B4-BE49-F238E27FC236}">
                <a16:creationId xmlns:a16="http://schemas.microsoft.com/office/drawing/2014/main" id="{AC3428A8-7E4A-420F-9A4A-F4DDF04E6BCA}"/>
              </a:ext>
            </a:extLst>
          </p:cNvPr>
          <p:cNvSpPr txBox="1"/>
          <p:nvPr/>
        </p:nvSpPr>
        <p:spPr>
          <a:xfrm>
            <a:off x="442127" y="576604"/>
            <a:ext cx="8581292" cy="3600986"/>
          </a:xfrm>
          <a:prstGeom prst="rect">
            <a:avLst/>
          </a:prstGeom>
          <a:noFill/>
        </p:spPr>
        <p:txBody>
          <a:bodyPr wrap="square" rtlCol="0">
            <a:spAutoFit/>
          </a:bodyPr>
          <a:lstStyle/>
          <a:p>
            <a:r>
              <a:rPr lang="en-US" altLang="en-US" sz="1200" b="1" dirty="0"/>
              <a:t>Motivation: (Continued…)</a:t>
            </a:r>
            <a:br>
              <a:rPr lang="en-US" altLang="en-US" sz="1200" b="1" dirty="0"/>
            </a:br>
            <a:endParaRPr lang="en-GB" altLang="en-US" sz="1200" b="1" dirty="0"/>
          </a:p>
          <a:p>
            <a:pPr marL="171450" indent="-171450">
              <a:buFont typeface="Wingdings" panose="05000000000000000000" pitchFamily="2" charset="2"/>
              <a:buChar char="v"/>
            </a:pPr>
            <a:r>
              <a:rPr lang="en-GB" altLang="en-US" sz="1200" dirty="0"/>
              <a:t>The key idea in this pattern is to make the class itself responsible for controlling its instantiation (that it is instantiated only once).</a:t>
            </a:r>
          </a:p>
          <a:p>
            <a:pPr marL="171450" indent="-171450">
              <a:buFont typeface="Wingdings" panose="05000000000000000000" pitchFamily="2" charset="2"/>
              <a:buChar char="v"/>
            </a:pPr>
            <a:endParaRPr lang="en-GB" altLang="en-US" sz="1200" dirty="0"/>
          </a:p>
          <a:p>
            <a:pPr marL="171450" indent="-171450">
              <a:buFont typeface="Wingdings" panose="05000000000000000000" pitchFamily="2" charset="2"/>
              <a:buChar char="v"/>
            </a:pPr>
            <a:r>
              <a:rPr lang="en-GB" altLang="en-US" sz="1200" dirty="0"/>
              <a:t>The hidden constructor (declared private or protected) ensures that the class can never be instantiated from outside the class.</a:t>
            </a:r>
          </a:p>
          <a:p>
            <a:pPr marL="171450" indent="-171450">
              <a:buFont typeface="Wingdings" panose="05000000000000000000" pitchFamily="2" charset="2"/>
              <a:buChar char="v"/>
            </a:pPr>
            <a:endParaRPr lang="en-GB" altLang="en-US" sz="1200" dirty="0"/>
          </a:p>
          <a:p>
            <a:pPr marL="171450" indent="-171450">
              <a:buFont typeface="Wingdings" panose="05000000000000000000" pitchFamily="2" charset="2"/>
              <a:buChar char="v"/>
            </a:pPr>
            <a:r>
              <a:rPr lang="en-GB" altLang="en-US" sz="1200" dirty="0"/>
              <a:t>The public static operation can be accessed easily by using the class name and operation name (</a:t>
            </a:r>
            <a:r>
              <a:rPr lang="en-GB" altLang="en-US" sz="1200" dirty="0" err="1"/>
              <a:t>Singleton.getInstance</a:t>
            </a:r>
            <a:r>
              <a:rPr lang="en-GB" altLang="en-US" sz="1200" dirty="0"/>
              <a:t>()). </a:t>
            </a:r>
          </a:p>
          <a:p>
            <a:pPr marL="171450" indent="-171450">
              <a:buFont typeface="Wingdings" panose="05000000000000000000" pitchFamily="2" charset="2"/>
              <a:buChar char="v"/>
            </a:pPr>
            <a:endParaRPr lang="en-GB" altLang="en-US" sz="1200" b="1" dirty="0"/>
          </a:p>
          <a:p>
            <a:pPr marL="171450" indent="-171450">
              <a:buFont typeface="Wingdings" panose="05000000000000000000" pitchFamily="2" charset="2"/>
              <a:buChar char="v"/>
            </a:pPr>
            <a:endParaRPr lang="en-GB" altLang="en-US" sz="1200" b="1" dirty="0"/>
          </a:p>
          <a:p>
            <a:pPr marL="171450" indent="-171450">
              <a:buFont typeface="Wingdings" panose="05000000000000000000" pitchFamily="2" charset="2"/>
              <a:buChar char="v"/>
            </a:pPr>
            <a:endParaRPr lang="en-GB" altLang="en-US" sz="1200" b="1" dirty="0"/>
          </a:p>
          <a:p>
            <a:r>
              <a:rPr lang="en-GB" altLang="en-US" sz="1200" b="1" dirty="0"/>
              <a:t>Common Uses:</a:t>
            </a:r>
          </a:p>
          <a:p>
            <a:pPr marL="171450" indent="-171450">
              <a:buFont typeface="Wingdings" panose="05000000000000000000" pitchFamily="2" charset="2"/>
              <a:buChar char="v"/>
            </a:pPr>
            <a:r>
              <a:rPr lang="en-GB" altLang="en-US" sz="1200" dirty="0"/>
              <a:t>The abstract factory, factory method, builder, and prototype patterns can use singletons in their implementation.</a:t>
            </a:r>
          </a:p>
          <a:p>
            <a:pPr marL="171450" indent="-171450">
              <a:buFont typeface="Wingdings" panose="05000000000000000000" pitchFamily="2" charset="2"/>
              <a:buChar char="v"/>
            </a:pPr>
            <a:endParaRPr lang="en-GB" altLang="en-US" sz="1200" dirty="0"/>
          </a:p>
          <a:p>
            <a:pPr marL="171450" indent="-171450">
              <a:buFont typeface="Wingdings" panose="05000000000000000000" pitchFamily="2" charset="2"/>
              <a:buChar char="v"/>
            </a:pPr>
            <a:r>
              <a:rPr lang="en-GB" altLang="en-US" sz="1200" dirty="0"/>
              <a:t>Facade objects are often singletons because only one facade object is required.</a:t>
            </a:r>
          </a:p>
          <a:p>
            <a:pPr marL="171450" indent="-171450">
              <a:buFont typeface="Wingdings" panose="05000000000000000000" pitchFamily="2" charset="2"/>
              <a:buChar char="v"/>
            </a:pPr>
            <a:endParaRPr lang="en-GB" altLang="en-US" sz="1200" dirty="0"/>
          </a:p>
          <a:p>
            <a:pPr marL="171450" indent="-171450">
              <a:buFont typeface="Wingdings" panose="05000000000000000000" pitchFamily="2" charset="2"/>
              <a:buChar char="v"/>
            </a:pPr>
            <a:r>
              <a:rPr lang="en-GB" altLang="en-US" sz="1200" dirty="0"/>
              <a:t>State objects are often singletons.</a:t>
            </a:r>
            <a:endParaRPr lang="en-US" altLang="en-US" sz="1200" dirty="0"/>
          </a:p>
          <a:p>
            <a:endParaRPr lang="en-US" altLang="en-US" sz="1200" b="1" dirty="0"/>
          </a:p>
        </p:txBody>
      </p:sp>
    </p:spTree>
    <p:extLst>
      <p:ext uri="{BB962C8B-B14F-4D97-AF65-F5344CB8AC3E}">
        <p14:creationId xmlns:p14="http://schemas.microsoft.com/office/powerpoint/2010/main" val="570088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436161"/>
          </a:xfrm>
        </p:spPr>
        <p:txBody>
          <a:bodyPr/>
          <a:lstStyle/>
          <a:p>
            <a:r>
              <a:rPr lang="en-US" altLang="ja" sz="2000" b="1" dirty="0">
                <a:solidFill>
                  <a:schemeClr val="accent3"/>
                </a:solidFill>
                <a:latin typeface="Tw Cen MT" charset="0"/>
              </a:rPr>
              <a:t>“Singleton” Design Pattern (Continued….)</a:t>
            </a:r>
            <a:endParaRPr lang="en-US" sz="2000" dirty="0">
              <a:latin typeface="Tw Cen MT" charset="0"/>
            </a:endParaRPr>
          </a:p>
        </p:txBody>
      </p:sp>
      <p:sp>
        <p:nvSpPr>
          <p:cNvPr id="3" name="TextBox 2">
            <a:extLst>
              <a:ext uri="{FF2B5EF4-FFF2-40B4-BE49-F238E27FC236}">
                <a16:creationId xmlns:a16="http://schemas.microsoft.com/office/drawing/2014/main" id="{E70361E4-D834-48CB-988E-49C7202711B9}"/>
              </a:ext>
            </a:extLst>
          </p:cNvPr>
          <p:cNvSpPr txBox="1"/>
          <p:nvPr/>
        </p:nvSpPr>
        <p:spPr>
          <a:xfrm>
            <a:off x="442127" y="425299"/>
            <a:ext cx="8581292" cy="4401205"/>
          </a:xfrm>
          <a:prstGeom prst="rect">
            <a:avLst/>
          </a:prstGeom>
          <a:noFill/>
        </p:spPr>
        <p:txBody>
          <a:bodyPr wrap="square" rtlCol="0">
            <a:spAutoFit/>
          </a:bodyPr>
          <a:lstStyle/>
          <a:p>
            <a:r>
              <a:rPr lang="en-US" altLang="en-US" sz="1200" b="1" dirty="0"/>
              <a:t>Example: (Source Code)</a:t>
            </a:r>
          </a:p>
          <a:p>
            <a:endParaRPr lang="en-US" altLang="en-US" sz="1200" dirty="0"/>
          </a:p>
          <a:p>
            <a:endParaRPr lang="en-US" altLang="en-US" sz="1200" b="1" dirty="0"/>
          </a:p>
          <a:p>
            <a:endParaRPr lang="en-US" altLang="en-US" sz="1200" b="1" dirty="0"/>
          </a:p>
          <a:p>
            <a:endParaRPr lang="en-US" altLang="en-US" sz="1200" b="1" dirty="0"/>
          </a:p>
          <a:p>
            <a:endParaRPr lang="en-US" altLang="en-US" sz="1200" b="1" dirty="0"/>
          </a:p>
          <a:p>
            <a:endParaRPr lang="en-US" altLang="en-US" sz="1200" b="1" dirty="0"/>
          </a:p>
          <a:p>
            <a:endParaRPr lang="en-US" altLang="en-US" sz="1200" b="1" dirty="0"/>
          </a:p>
          <a:p>
            <a:endParaRPr lang="en-US" altLang="en-US" sz="1400" b="1" dirty="0"/>
          </a:p>
          <a:p>
            <a:endParaRPr lang="en-US" altLang="en-US" b="1" dirty="0"/>
          </a:p>
          <a:p>
            <a:endParaRPr lang="en-US" altLang="en-US" sz="1200" dirty="0"/>
          </a:p>
          <a:p>
            <a:endParaRPr lang="en-US" altLang="en-US" sz="1200" dirty="0"/>
          </a:p>
          <a:p>
            <a:endParaRPr lang="en-US" altLang="en-US" sz="1200" dirty="0"/>
          </a:p>
          <a:p>
            <a:endParaRPr lang="en-US" altLang="en-US" sz="1200" dirty="0">
              <a:cs typeface="Arial" panose="020B0604020202020204" pitchFamily="34" charset="0"/>
            </a:endParaRPr>
          </a:p>
          <a:p>
            <a:endParaRPr lang="en-US" altLang="en-US" sz="1200" dirty="0">
              <a:cs typeface="Arial" panose="020B0604020202020204" pitchFamily="34" charset="0"/>
            </a:endParaRPr>
          </a:p>
          <a:p>
            <a:endParaRPr lang="en-US" altLang="en-US" sz="1200" dirty="0">
              <a:cs typeface="Arial" panose="020B0604020202020204" pitchFamily="34" charset="0"/>
            </a:endParaRPr>
          </a:p>
          <a:p>
            <a:endParaRPr lang="en-US" altLang="en-US" sz="1200" dirty="0">
              <a:cs typeface="Arial" panose="020B0604020202020204" pitchFamily="34" charset="0"/>
            </a:endParaRPr>
          </a:p>
          <a:p>
            <a:br>
              <a:rPr lang="en-US" altLang="en-US" sz="1200" dirty="0">
                <a:cs typeface="Arial" panose="020B0604020202020204" pitchFamily="34" charset="0"/>
              </a:rPr>
            </a:br>
            <a:endParaRPr lang="en-US" altLang="en-US" sz="1200" dirty="0">
              <a:cs typeface="Arial" panose="020B0604020202020204" pitchFamily="34" charset="0"/>
            </a:endParaRPr>
          </a:p>
          <a:p>
            <a:endParaRPr lang="en-US" altLang="en-US" sz="1200" dirty="0"/>
          </a:p>
          <a:p>
            <a:r>
              <a:rPr lang="en-US" altLang="en-US" sz="1200" b="1" dirty="0"/>
              <a:t>Reference:   </a:t>
            </a:r>
            <a:r>
              <a:rPr lang="en-US" altLang="en-US" sz="1200" dirty="0"/>
              <a:t>1. GOF Design Pattern Book</a:t>
            </a:r>
            <a:br>
              <a:rPr lang="en-US" altLang="en-US" sz="1200" dirty="0"/>
            </a:br>
            <a:r>
              <a:rPr lang="en-US" altLang="en-US" sz="1200" dirty="0"/>
              <a:t>                      2. </a:t>
            </a:r>
            <a:r>
              <a:rPr lang="en-US" altLang="en-US" sz="1200" dirty="0">
                <a:hlinkClick r:id="rId2"/>
              </a:rPr>
              <a:t>https://www.geeksforgeeks.org/singleton-design-pattern/</a:t>
            </a:r>
            <a:br>
              <a:rPr lang="en-US" altLang="en-US" sz="1200" dirty="0"/>
            </a:br>
            <a:r>
              <a:rPr lang="en-US" altLang="en-US" sz="1200" dirty="0"/>
              <a:t>	3. </a:t>
            </a:r>
            <a:r>
              <a:rPr lang="en-US" altLang="en-US" sz="1200" dirty="0">
                <a:hlinkClick r:id="rId3"/>
              </a:rPr>
              <a:t>https://en.wikipedia.org/wiki/Singleton_pattern</a:t>
            </a:r>
            <a:endParaRPr lang="en-US" altLang="en-US" sz="1200" dirty="0"/>
          </a:p>
        </p:txBody>
      </p:sp>
      <p:pic>
        <p:nvPicPr>
          <p:cNvPr id="5" name="Picture 4" descr="Text&#10;&#10;Description automatically generated">
            <a:extLst>
              <a:ext uri="{FF2B5EF4-FFF2-40B4-BE49-F238E27FC236}">
                <a16:creationId xmlns:a16="http://schemas.microsoft.com/office/drawing/2014/main" id="{EAF01CD1-5A9A-42D9-A2E8-06BAC3AF7458}"/>
              </a:ext>
            </a:extLst>
          </p:cNvPr>
          <p:cNvPicPr>
            <a:picLocks noChangeAspect="1"/>
          </p:cNvPicPr>
          <p:nvPr/>
        </p:nvPicPr>
        <p:blipFill>
          <a:blip r:embed="rId4"/>
          <a:stretch>
            <a:fillRect/>
          </a:stretch>
        </p:blipFill>
        <p:spPr>
          <a:xfrm>
            <a:off x="2712041" y="662430"/>
            <a:ext cx="4041464" cy="3480720"/>
          </a:xfrm>
          <a:prstGeom prst="rect">
            <a:avLst/>
          </a:prstGeom>
        </p:spPr>
      </p:pic>
    </p:spTree>
    <p:extLst>
      <p:ext uri="{BB962C8B-B14F-4D97-AF65-F5344CB8AC3E}">
        <p14:creationId xmlns:p14="http://schemas.microsoft.com/office/powerpoint/2010/main" val="445193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436161"/>
          </a:xfrm>
        </p:spPr>
        <p:txBody>
          <a:bodyPr/>
          <a:lstStyle/>
          <a:p>
            <a:r>
              <a:rPr lang="en-US" altLang="ja" sz="2000" b="1" dirty="0">
                <a:solidFill>
                  <a:schemeClr val="accent3"/>
                </a:solidFill>
                <a:latin typeface="Tw Cen MT" charset="0"/>
              </a:rPr>
              <a:t>“Adapter” Design Pattern</a:t>
            </a:r>
            <a:endParaRPr lang="en-US" sz="2000" dirty="0">
              <a:latin typeface="Tw Cen MT" charset="0"/>
            </a:endParaRPr>
          </a:p>
        </p:txBody>
      </p:sp>
      <p:sp>
        <p:nvSpPr>
          <p:cNvPr id="8" name="TextBox 7">
            <a:extLst>
              <a:ext uri="{FF2B5EF4-FFF2-40B4-BE49-F238E27FC236}">
                <a16:creationId xmlns:a16="http://schemas.microsoft.com/office/drawing/2014/main" id="{AC3428A8-7E4A-420F-9A4A-F4DDF04E6BCA}"/>
              </a:ext>
            </a:extLst>
          </p:cNvPr>
          <p:cNvSpPr txBox="1"/>
          <p:nvPr/>
        </p:nvSpPr>
        <p:spPr>
          <a:xfrm>
            <a:off x="442127" y="435932"/>
            <a:ext cx="8581292" cy="4339650"/>
          </a:xfrm>
          <a:prstGeom prst="rect">
            <a:avLst/>
          </a:prstGeom>
          <a:noFill/>
        </p:spPr>
        <p:txBody>
          <a:bodyPr wrap="square" rtlCol="0">
            <a:spAutoFit/>
          </a:bodyPr>
          <a:lstStyle/>
          <a:p>
            <a:r>
              <a:rPr lang="en-US" altLang="en-US" sz="1200" b="1" dirty="0"/>
              <a:t>Definition:</a:t>
            </a:r>
            <a:r>
              <a:rPr lang="en-US" altLang="en-US" sz="1200" dirty="0"/>
              <a:t> Convert the interface of a class into another interface clients expect. Adapter lets classes work together that couldn't otherwise because of incompatible interfaces.</a:t>
            </a:r>
          </a:p>
          <a:p>
            <a:endParaRPr lang="en-US" altLang="en-US" sz="1200" dirty="0"/>
          </a:p>
          <a:p>
            <a:r>
              <a:rPr lang="en-US" altLang="en-US" sz="1200" b="1" dirty="0"/>
              <a:t>Type: </a:t>
            </a:r>
            <a:r>
              <a:rPr lang="en-US" altLang="en-US" sz="1200" dirty="0"/>
              <a:t>Structural Pattern</a:t>
            </a:r>
          </a:p>
          <a:p>
            <a:endParaRPr lang="en-US" altLang="en-US" sz="1200" dirty="0"/>
          </a:p>
          <a:p>
            <a:r>
              <a:rPr lang="en-US" altLang="en-US" sz="1200" b="1" dirty="0"/>
              <a:t>UML Diagram:</a:t>
            </a:r>
          </a:p>
          <a:p>
            <a:endParaRPr lang="en-US" altLang="en-US" sz="1200" b="1" dirty="0"/>
          </a:p>
          <a:p>
            <a:endParaRPr lang="en-US" altLang="en-US" sz="1200" b="1" dirty="0"/>
          </a:p>
          <a:p>
            <a:endParaRPr lang="en-US" altLang="en-US" sz="1200" b="1" dirty="0"/>
          </a:p>
          <a:p>
            <a:endParaRPr lang="en-US" altLang="en-US" sz="1200" b="1" dirty="0"/>
          </a:p>
          <a:p>
            <a:endParaRPr lang="en-US" altLang="en-US" sz="1200" b="1" dirty="0"/>
          </a:p>
          <a:p>
            <a:r>
              <a:rPr lang="en-US" altLang="en-US" sz="1200" b="1" dirty="0"/>
              <a:t>Adapters All Around Us (Adapter used in real life)</a:t>
            </a:r>
            <a:r>
              <a:rPr lang="en-US" altLang="en-US" sz="1200" dirty="0"/>
              <a:t>:</a:t>
            </a:r>
            <a:r>
              <a:rPr lang="en-US" altLang="en-US" sz="1200" b="1" dirty="0"/>
              <a:t> </a:t>
            </a:r>
            <a:r>
              <a:rPr lang="en-US" altLang="en-US" sz="1200" dirty="0">
                <a:cs typeface="Arial" panose="020B0604020202020204" pitchFamily="34" charset="0"/>
              </a:rPr>
              <a:t>In European country to use US made Laptop an  AC power  adapter is necessary. </a:t>
            </a:r>
          </a:p>
          <a:p>
            <a:endParaRPr lang="en-US" altLang="en-US" sz="1200" dirty="0">
              <a:cs typeface="Arial" panose="020B0604020202020204" pitchFamily="34" charset="0"/>
            </a:endParaRPr>
          </a:p>
          <a:p>
            <a:endParaRPr lang="en-US" altLang="en-US" sz="1200" dirty="0">
              <a:cs typeface="Arial" panose="020B0604020202020204" pitchFamily="34" charset="0"/>
            </a:endParaRPr>
          </a:p>
          <a:p>
            <a:endParaRPr lang="en-US" altLang="en-US" sz="1200" dirty="0">
              <a:cs typeface="Arial" panose="020B0604020202020204" pitchFamily="34" charset="0"/>
            </a:endParaRPr>
          </a:p>
          <a:p>
            <a:endParaRPr lang="en-US" altLang="en-US" sz="1200" dirty="0">
              <a:cs typeface="Arial" panose="020B0604020202020204" pitchFamily="34" charset="0"/>
            </a:endParaRPr>
          </a:p>
          <a:p>
            <a:endParaRPr lang="en-US" altLang="en-US" sz="1200" dirty="0">
              <a:cs typeface="Arial" panose="020B0604020202020204" pitchFamily="34" charset="0"/>
            </a:endParaRPr>
          </a:p>
          <a:p>
            <a:endParaRPr lang="en-US" altLang="en-US" sz="1200" dirty="0">
              <a:cs typeface="Arial" panose="020B0604020202020204" pitchFamily="34" charset="0"/>
            </a:endParaRPr>
          </a:p>
          <a:p>
            <a:br>
              <a:rPr lang="en-US" altLang="en-US" sz="1200" dirty="0">
                <a:cs typeface="Arial" panose="020B0604020202020204" pitchFamily="34" charset="0"/>
              </a:rPr>
            </a:br>
            <a:endParaRPr lang="en-US" altLang="en-US" sz="1200" dirty="0">
              <a:cs typeface="Arial" panose="020B0604020202020204" pitchFamily="34" charset="0"/>
            </a:endParaRPr>
          </a:p>
          <a:p>
            <a:endParaRPr lang="en-GB" sz="1200" dirty="0"/>
          </a:p>
          <a:p>
            <a:endParaRPr lang="en-GB" sz="1200" dirty="0"/>
          </a:p>
        </p:txBody>
      </p:sp>
      <p:pic>
        <p:nvPicPr>
          <p:cNvPr id="9" name="Picture 3">
            <a:extLst>
              <a:ext uri="{FF2B5EF4-FFF2-40B4-BE49-F238E27FC236}">
                <a16:creationId xmlns:a16="http://schemas.microsoft.com/office/drawing/2014/main" id="{C400F70A-DD35-4EF6-92B7-AC69664F6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489" y="1040989"/>
            <a:ext cx="3679558" cy="1279366"/>
          </a:xfrm>
          <a:prstGeom prst="rect">
            <a:avLst/>
          </a:prstGeom>
          <a:noFill/>
          <a:ln w="36720">
            <a:solidFill>
              <a:srgbClr val="EB613D"/>
            </a:solidFill>
            <a:round/>
            <a:headEnd/>
            <a:tailEnd/>
          </a:ln>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7D7D429B-66FF-45EA-8E18-5A1FE39B3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8668" y="2748630"/>
            <a:ext cx="3771379" cy="1999536"/>
          </a:xfrm>
          <a:prstGeom prst="rect">
            <a:avLst/>
          </a:prstGeom>
          <a:noFill/>
          <a:ln w="36720">
            <a:solidFill>
              <a:srgbClr val="EB613D"/>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764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436161"/>
          </a:xfrm>
        </p:spPr>
        <p:txBody>
          <a:bodyPr/>
          <a:lstStyle/>
          <a:p>
            <a:r>
              <a:rPr lang="en-US" altLang="ja" sz="2000" b="1" dirty="0">
                <a:solidFill>
                  <a:schemeClr val="accent3"/>
                </a:solidFill>
                <a:latin typeface="Tw Cen MT" charset="0"/>
              </a:rPr>
              <a:t>“Adapter” Design Pattern (Continued….)</a:t>
            </a:r>
            <a:endParaRPr lang="en-US" sz="2000" dirty="0">
              <a:latin typeface="Tw Cen MT" charset="0"/>
            </a:endParaRPr>
          </a:p>
        </p:txBody>
      </p:sp>
      <p:sp>
        <p:nvSpPr>
          <p:cNvPr id="10" name="TextBox 9">
            <a:extLst>
              <a:ext uri="{FF2B5EF4-FFF2-40B4-BE49-F238E27FC236}">
                <a16:creationId xmlns:a16="http://schemas.microsoft.com/office/drawing/2014/main" id="{153B4899-B080-4B6D-B794-AC52FADA33D1}"/>
              </a:ext>
            </a:extLst>
          </p:cNvPr>
          <p:cNvSpPr txBox="1"/>
          <p:nvPr/>
        </p:nvSpPr>
        <p:spPr>
          <a:xfrm>
            <a:off x="442127" y="425299"/>
            <a:ext cx="8581292" cy="4370427"/>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Object Oriented Adapter: </a:t>
            </a:r>
            <a:r>
              <a:rPr lang="en-US" altLang="en-US" sz="1200" dirty="0"/>
              <a:t>Say you have got an existing software system that you need to work a new vendor class library into, but the new vendor designed their interfaces differently than the last vendor.</a:t>
            </a:r>
          </a:p>
          <a:p>
            <a:endParaRPr lang="en-US" altLang="en-US" sz="1200" dirty="0"/>
          </a:p>
          <a:p>
            <a:endParaRPr lang="en-US" altLang="en-US" sz="1200" dirty="0"/>
          </a:p>
          <a:p>
            <a:endParaRPr lang="en-US" altLang="en-US" sz="1200" b="1" dirty="0"/>
          </a:p>
          <a:p>
            <a:endParaRPr lang="en-US" altLang="en-US" sz="1200" b="1" dirty="0"/>
          </a:p>
          <a:p>
            <a:endParaRPr lang="en-US" altLang="en-US" sz="1200" b="1" dirty="0"/>
          </a:p>
          <a:p>
            <a:endParaRPr lang="en-US" altLang="en-US" sz="1200" b="1" dirty="0"/>
          </a:p>
          <a:p>
            <a:endParaRPr lang="en-US" altLang="en-US" sz="1200" b="1" dirty="0"/>
          </a:p>
          <a:p>
            <a:endParaRPr lang="en-US" altLang="en-US" sz="1200" b="1" dirty="0"/>
          </a:p>
          <a:p>
            <a:endParaRPr lang="en-US" altLang="en-US" sz="1200" b="1" dirty="0"/>
          </a:p>
          <a:p>
            <a:r>
              <a:rPr lang="en-US" altLang="en-US" sz="1200" dirty="0"/>
              <a:t>Okay, you don’t want to solve the problem by changing your existing code (and you can’t change the vendor’s code). So what do you do? Well, you can write a class that adapts the new vendor interface into the one you are expecting. </a:t>
            </a:r>
          </a:p>
          <a:p>
            <a:endParaRPr lang="en-US" altLang="en-US" sz="1200" dirty="0">
              <a:cs typeface="Arial" panose="020B0604020202020204" pitchFamily="34" charset="0"/>
            </a:endParaRPr>
          </a:p>
          <a:p>
            <a:endParaRPr lang="en-US" altLang="en-US" sz="1200" dirty="0">
              <a:cs typeface="Arial" panose="020B0604020202020204" pitchFamily="34" charset="0"/>
            </a:endParaRPr>
          </a:p>
          <a:p>
            <a:endParaRPr lang="en-US" altLang="en-US" sz="1200" dirty="0">
              <a:cs typeface="Arial" panose="020B0604020202020204" pitchFamily="34" charset="0"/>
            </a:endParaRPr>
          </a:p>
          <a:p>
            <a:endParaRPr lang="en-US" altLang="en-US" sz="1200" dirty="0">
              <a:cs typeface="Arial" panose="020B0604020202020204" pitchFamily="34" charset="0"/>
            </a:endParaRPr>
          </a:p>
          <a:p>
            <a:endParaRPr lang="en-US" altLang="en-US" sz="1200" dirty="0">
              <a:cs typeface="Arial" panose="020B0604020202020204" pitchFamily="34" charset="0"/>
            </a:endParaRPr>
          </a:p>
          <a:p>
            <a:endParaRPr lang="en-US" altLang="en-US" sz="1200" dirty="0">
              <a:cs typeface="Arial" panose="020B0604020202020204" pitchFamily="34" charset="0"/>
            </a:endParaRPr>
          </a:p>
          <a:p>
            <a:br>
              <a:rPr lang="en-US" altLang="en-US" sz="1200" dirty="0">
                <a:cs typeface="Arial" panose="020B0604020202020204" pitchFamily="34" charset="0"/>
              </a:rPr>
            </a:br>
            <a:endParaRPr lang="en-US" altLang="en-US" sz="1200" dirty="0">
              <a:cs typeface="Arial" panose="020B0604020202020204" pitchFamily="34" charset="0"/>
            </a:endParaRPr>
          </a:p>
          <a:p>
            <a:endParaRPr lang="en-GB" sz="1200" dirty="0"/>
          </a:p>
          <a:p>
            <a:endParaRPr lang="en-GB" sz="1200" dirty="0"/>
          </a:p>
        </p:txBody>
      </p:sp>
      <p:pic>
        <p:nvPicPr>
          <p:cNvPr id="11" name="Picture 3">
            <a:extLst>
              <a:ext uri="{FF2B5EF4-FFF2-40B4-BE49-F238E27FC236}">
                <a16:creationId xmlns:a16="http://schemas.microsoft.com/office/drawing/2014/main" id="{8E354544-2E1B-4DF8-995C-4E7AA4F0E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833" y="934633"/>
            <a:ext cx="4232422" cy="1569071"/>
          </a:xfrm>
          <a:prstGeom prst="rect">
            <a:avLst/>
          </a:prstGeom>
          <a:noFill/>
          <a:ln w="36720">
            <a:solidFill>
              <a:srgbClr val="EB613D"/>
            </a:solidFill>
            <a:round/>
            <a:headEnd/>
            <a:tailEnd/>
          </a:ln>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4DE3EA5E-1520-4740-A701-53B24F833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4833" y="2927969"/>
            <a:ext cx="4232422" cy="1835858"/>
          </a:xfrm>
          <a:prstGeom prst="rect">
            <a:avLst/>
          </a:prstGeom>
          <a:noFill/>
          <a:ln w="36720">
            <a:solidFill>
              <a:srgbClr val="EB613D"/>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981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436161"/>
          </a:xfrm>
        </p:spPr>
        <p:txBody>
          <a:bodyPr/>
          <a:lstStyle/>
          <a:p>
            <a:r>
              <a:rPr lang="en-US" altLang="ja" sz="2000" b="1" dirty="0">
                <a:solidFill>
                  <a:schemeClr val="accent3"/>
                </a:solidFill>
                <a:latin typeface="Tw Cen MT" charset="0"/>
              </a:rPr>
              <a:t>“Adapter” Design Pattern (Continued….)</a:t>
            </a:r>
            <a:endParaRPr lang="en-US" sz="2000" dirty="0">
              <a:latin typeface="Tw Cen MT" charset="0"/>
            </a:endParaRPr>
          </a:p>
        </p:txBody>
      </p:sp>
      <p:sp>
        <p:nvSpPr>
          <p:cNvPr id="3" name="TextBox 2">
            <a:extLst>
              <a:ext uri="{FF2B5EF4-FFF2-40B4-BE49-F238E27FC236}">
                <a16:creationId xmlns:a16="http://schemas.microsoft.com/office/drawing/2014/main" id="{9DEE1F3D-AC5B-4494-BCDC-1ABDBB0D2F4C}"/>
              </a:ext>
            </a:extLst>
          </p:cNvPr>
          <p:cNvSpPr txBox="1"/>
          <p:nvPr/>
        </p:nvSpPr>
        <p:spPr>
          <a:xfrm>
            <a:off x="442127" y="446566"/>
            <a:ext cx="8542385" cy="4339650"/>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The adapter act as the middleman by receiving requests from the client and converting them into requests that make sense on the vendor classes. </a:t>
            </a:r>
          </a:p>
          <a:p>
            <a:endParaRPr lang="en-US" altLang="en-US" sz="1200" dirty="0"/>
          </a:p>
          <a:p>
            <a:endParaRPr lang="en-US" altLang="en-US" sz="1200" dirty="0"/>
          </a:p>
          <a:p>
            <a:endParaRPr lang="en-US" altLang="en-US" sz="1200" b="1" dirty="0"/>
          </a:p>
          <a:p>
            <a:endParaRPr lang="en-US" altLang="en-US" sz="1200" b="1" dirty="0"/>
          </a:p>
          <a:p>
            <a:endParaRPr lang="en-US" altLang="en-US" sz="1200" b="1" dirty="0"/>
          </a:p>
          <a:p>
            <a:endParaRPr lang="en-US" altLang="en-US" sz="1200" b="1" dirty="0"/>
          </a:p>
          <a:p>
            <a:endParaRPr lang="en-US" altLang="en-US" sz="1200" b="1" dirty="0"/>
          </a:p>
          <a:p>
            <a:br>
              <a:rPr lang="en-US" altLang="en-US" sz="1200" b="1" dirty="0"/>
            </a:br>
            <a:r>
              <a:rPr lang="en-US" altLang="en-US" sz="1200" b="1" dirty="0"/>
              <a:t>Example: </a:t>
            </a:r>
            <a:r>
              <a:rPr lang="en-US" altLang="en-US" sz="1200" dirty="0"/>
              <a:t>Suppose, You have an existing software system (a Calculator class) that can calculates area with the method “public int </a:t>
            </a:r>
            <a:r>
              <a:rPr lang="en-US" altLang="en-US" sz="1200" dirty="0" err="1"/>
              <a:t>getArea</a:t>
            </a:r>
            <a:r>
              <a:rPr lang="en-US" altLang="en-US" sz="1200" dirty="0"/>
              <a:t> (Rectangle rectangle)” and method takes a rectangle object as input. But now you get a request from a new client to calculate area for a Square. How do you solve the issue without modifying existing software system?</a:t>
            </a:r>
            <a:endParaRPr lang="en-US" altLang="en-US" sz="1200" dirty="0">
              <a:cs typeface="Arial" panose="020B0604020202020204" pitchFamily="34" charset="0"/>
            </a:endParaRPr>
          </a:p>
          <a:p>
            <a:endParaRPr lang="en-US" altLang="en-US" sz="1200" dirty="0">
              <a:cs typeface="Arial" panose="020B0604020202020204" pitchFamily="34" charset="0"/>
            </a:endParaRPr>
          </a:p>
          <a:p>
            <a:endParaRPr lang="en-US" altLang="en-US" sz="1200" dirty="0">
              <a:cs typeface="Arial" panose="020B0604020202020204" pitchFamily="34" charset="0"/>
            </a:endParaRPr>
          </a:p>
          <a:p>
            <a:endParaRPr lang="en-US" altLang="en-US" sz="1200" dirty="0">
              <a:cs typeface="Arial" panose="020B0604020202020204" pitchFamily="34" charset="0"/>
            </a:endParaRPr>
          </a:p>
          <a:p>
            <a:endParaRPr lang="en-US" altLang="en-US" sz="1200" dirty="0">
              <a:cs typeface="Arial" panose="020B0604020202020204" pitchFamily="34" charset="0"/>
            </a:endParaRPr>
          </a:p>
          <a:p>
            <a:endParaRPr lang="en-US" altLang="en-US" sz="1200" dirty="0">
              <a:cs typeface="Arial" panose="020B0604020202020204" pitchFamily="34" charset="0"/>
            </a:endParaRPr>
          </a:p>
          <a:p>
            <a:endParaRPr lang="en-US" altLang="en-US" sz="1200" dirty="0">
              <a:cs typeface="Arial" panose="020B0604020202020204" pitchFamily="34" charset="0"/>
            </a:endParaRPr>
          </a:p>
          <a:p>
            <a:endParaRPr lang="en-US" altLang="en-US" sz="1200" dirty="0">
              <a:cs typeface="Arial" panose="020B0604020202020204" pitchFamily="34" charset="0"/>
            </a:endParaRPr>
          </a:p>
          <a:p>
            <a:br>
              <a:rPr lang="en-US" altLang="en-US" sz="1200" dirty="0"/>
            </a:br>
            <a:r>
              <a:rPr lang="en-US" altLang="en-US" sz="1200" dirty="0"/>
              <a:t>Adapter design pattern can solve this problem efficiently in the following way: Following are the class definitions for Rectangle and Calculator.</a:t>
            </a:r>
            <a:endParaRPr lang="en-US" altLang="en-US" sz="1200" dirty="0">
              <a:cs typeface="Arial" panose="020B0604020202020204" pitchFamily="34" charset="0"/>
            </a:endParaRPr>
          </a:p>
        </p:txBody>
      </p:sp>
      <p:pic>
        <p:nvPicPr>
          <p:cNvPr id="4" name="Picture 3">
            <a:extLst>
              <a:ext uri="{FF2B5EF4-FFF2-40B4-BE49-F238E27FC236}">
                <a16:creationId xmlns:a16="http://schemas.microsoft.com/office/drawing/2014/main" id="{EEE15B40-6CD5-429C-92CF-39F84AF33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8525" y="845816"/>
            <a:ext cx="3126949" cy="1421340"/>
          </a:xfrm>
          <a:prstGeom prst="rect">
            <a:avLst/>
          </a:prstGeom>
          <a:noFill/>
          <a:ln w="36720">
            <a:solidFill>
              <a:srgbClr val="EB613D"/>
            </a:solidFill>
            <a:round/>
            <a:headEnd/>
            <a:tailEnd/>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977CF28-7F63-46C1-99F0-C03A8E194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654" y="3036672"/>
            <a:ext cx="3254692" cy="1181263"/>
          </a:xfrm>
          <a:prstGeom prst="rect">
            <a:avLst/>
          </a:prstGeom>
          <a:noFill/>
          <a:ln w="36720">
            <a:solidFill>
              <a:srgbClr val="EB613D"/>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689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436161"/>
          </a:xfrm>
        </p:spPr>
        <p:txBody>
          <a:bodyPr/>
          <a:lstStyle/>
          <a:p>
            <a:r>
              <a:rPr lang="en-US" altLang="ja" sz="2000" b="1" dirty="0">
                <a:solidFill>
                  <a:schemeClr val="accent3"/>
                </a:solidFill>
                <a:latin typeface="Tw Cen MT" charset="0"/>
              </a:rPr>
              <a:t>“Adapter” Design Pattern (Continued….)</a:t>
            </a:r>
            <a:endParaRPr lang="en-US" sz="2000" dirty="0">
              <a:latin typeface="Tw Cen MT" charset="0"/>
            </a:endParaRPr>
          </a:p>
        </p:txBody>
      </p:sp>
      <p:sp>
        <p:nvSpPr>
          <p:cNvPr id="3" name="TextBox 2">
            <a:extLst>
              <a:ext uri="{FF2B5EF4-FFF2-40B4-BE49-F238E27FC236}">
                <a16:creationId xmlns:a16="http://schemas.microsoft.com/office/drawing/2014/main" id="{4B5D5BA5-92B8-4376-97F6-273095C950FB}"/>
              </a:ext>
            </a:extLst>
          </p:cNvPr>
          <p:cNvSpPr txBox="1"/>
          <p:nvPr/>
        </p:nvSpPr>
        <p:spPr>
          <a:xfrm>
            <a:off x="442127" y="435932"/>
            <a:ext cx="8581292" cy="4216539"/>
          </a:xfrm>
          <a:prstGeom prst="rect">
            <a:avLst/>
          </a:prstGeom>
          <a:noFill/>
        </p:spPr>
        <p:txBody>
          <a:bodyPr wrap="square" rtlCol="0">
            <a:spAutoFit/>
          </a:bodyPr>
          <a:lstStyle/>
          <a:p>
            <a:endParaRPr lang="en-US" altLang="en-US" sz="1200" dirty="0"/>
          </a:p>
          <a:p>
            <a:endParaRPr lang="en-US" altLang="en-US" sz="1200" dirty="0"/>
          </a:p>
          <a:p>
            <a:endParaRPr lang="en-US" altLang="en-US" sz="1200" b="1" dirty="0"/>
          </a:p>
          <a:p>
            <a:endParaRPr lang="en-US" altLang="en-US" sz="1200" b="1" dirty="0"/>
          </a:p>
          <a:p>
            <a:endParaRPr lang="en-US" altLang="en-US" sz="1200" b="1" dirty="0"/>
          </a:p>
          <a:p>
            <a:endParaRPr lang="en-US" altLang="en-US" sz="1200" b="1" dirty="0"/>
          </a:p>
          <a:p>
            <a:endParaRPr lang="en-US" altLang="en-US" sz="1200" b="1" dirty="0"/>
          </a:p>
          <a:p>
            <a:endParaRPr lang="en-US" altLang="en-US" sz="1200" b="1" dirty="0"/>
          </a:p>
          <a:p>
            <a:endParaRPr lang="en-US" altLang="en-US" sz="1400" b="1" dirty="0"/>
          </a:p>
          <a:p>
            <a:endParaRPr lang="en-US" altLang="en-US" b="1" dirty="0"/>
          </a:p>
          <a:p>
            <a:endParaRPr lang="en-US" altLang="en-US" sz="1200" dirty="0"/>
          </a:p>
          <a:p>
            <a:endParaRPr lang="en-US" altLang="en-US" sz="1200" dirty="0"/>
          </a:p>
          <a:p>
            <a:endParaRPr lang="en-US" altLang="en-US" sz="1200" dirty="0"/>
          </a:p>
          <a:p>
            <a:r>
              <a:rPr lang="en-US" altLang="en-US" sz="1200" dirty="0"/>
              <a:t>As we can see from the above example an instance of Rectangle is needed to calculate the area. If we have a square class of definition below, the calculation cannot be done.</a:t>
            </a:r>
          </a:p>
          <a:p>
            <a:endParaRPr lang="en-US" altLang="en-US" sz="1200" dirty="0">
              <a:cs typeface="Arial" panose="020B0604020202020204" pitchFamily="34" charset="0"/>
            </a:endParaRPr>
          </a:p>
          <a:p>
            <a:endParaRPr lang="en-US" altLang="en-US" sz="1200" dirty="0">
              <a:cs typeface="Arial" panose="020B0604020202020204" pitchFamily="34" charset="0"/>
            </a:endParaRPr>
          </a:p>
          <a:p>
            <a:endParaRPr lang="en-US" altLang="en-US" sz="1200" dirty="0">
              <a:cs typeface="Arial" panose="020B0604020202020204" pitchFamily="34" charset="0"/>
            </a:endParaRPr>
          </a:p>
          <a:p>
            <a:endParaRPr lang="en-US" altLang="en-US" sz="1200" dirty="0">
              <a:cs typeface="Arial" panose="020B0604020202020204" pitchFamily="34" charset="0"/>
            </a:endParaRPr>
          </a:p>
          <a:p>
            <a:br>
              <a:rPr lang="en-US" altLang="en-US" sz="1200" dirty="0">
                <a:cs typeface="Arial" panose="020B0604020202020204" pitchFamily="34" charset="0"/>
              </a:rPr>
            </a:br>
            <a:endParaRPr lang="en-US" altLang="en-US" sz="1200" dirty="0">
              <a:cs typeface="Arial" panose="020B0604020202020204" pitchFamily="34" charset="0"/>
            </a:endParaRPr>
          </a:p>
          <a:p>
            <a:r>
              <a:rPr lang="en-US" altLang="en-US" sz="1200" dirty="0"/>
              <a:t>Here we have to create a new </a:t>
            </a:r>
            <a:r>
              <a:rPr lang="en-US" altLang="en-US" sz="1200" dirty="0" err="1"/>
              <a:t>CalculatorAdapter</a:t>
            </a:r>
            <a:r>
              <a:rPr lang="en-US" altLang="en-US" sz="1200" dirty="0"/>
              <a:t> to get the work done.</a:t>
            </a:r>
          </a:p>
        </p:txBody>
      </p:sp>
      <p:pic>
        <p:nvPicPr>
          <p:cNvPr id="4" name="Picture 3">
            <a:extLst>
              <a:ext uri="{FF2B5EF4-FFF2-40B4-BE49-F238E27FC236}">
                <a16:creationId xmlns:a16="http://schemas.microsoft.com/office/drawing/2014/main" id="{AF3CD03E-67BF-40F9-BB96-34C9BA12F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232" y="622185"/>
            <a:ext cx="6279082" cy="2014449"/>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1108F25-F24A-49D1-8D8F-4677BEAA2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2148" y="3451844"/>
            <a:ext cx="2381250" cy="752475"/>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298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436161"/>
          </a:xfrm>
        </p:spPr>
        <p:txBody>
          <a:bodyPr/>
          <a:lstStyle/>
          <a:p>
            <a:r>
              <a:rPr lang="en-US" altLang="ja" sz="2000" b="1" dirty="0">
                <a:solidFill>
                  <a:schemeClr val="accent3"/>
                </a:solidFill>
                <a:latin typeface="Tw Cen MT" charset="0"/>
              </a:rPr>
              <a:t>“Adapter” Design Pattern (Continued….)</a:t>
            </a:r>
            <a:endParaRPr lang="en-US" sz="2000" dirty="0">
              <a:latin typeface="Tw Cen MT" charset="0"/>
            </a:endParaRPr>
          </a:p>
        </p:txBody>
      </p:sp>
      <p:sp>
        <p:nvSpPr>
          <p:cNvPr id="3" name="TextBox 2">
            <a:extLst>
              <a:ext uri="{FF2B5EF4-FFF2-40B4-BE49-F238E27FC236}">
                <a16:creationId xmlns:a16="http://schemas.microsoft.com/office/drawing/2014/main" id="{E70361E4-D834-48CB-988E-49C7202711B9}"/>
              </a:ext>
            </a:extLst>
          </p:cNvPr>
          <p:cNvSpPr txBox="1"/>
          <p:nvPr/>
        </p:nvSpPr>
        <p:spPr>
          <a:xfrm>
            <a:off x="442127" y="425299"/>
            <a:ext cx="8581292" cy="4431983"/>
          </a:xfrm>
          <a:prstGeom prst="rect">
            <a:avLst/>
          </a:prstGeom>
          <a:noFill/>
        </p:spPr>
        <p:txBody>
          <a:bodyPr wrap="square" rtlCol="0">
            <a:spAutoFit/>
          </a:bodyPr>
          <a:lstStyle/>
          <a:p>
            <a:endParaRPr lang="en-US" altLang="en-US" sz="1200" dirty="0"/>
          </a:p>
          <a:p>
            <a:endParaRPr lang="en-US" altLang="en-US" sz="1200" dirty="0"/>
          </a:p>
          <a:p>
            <a:endParaRPr lang="en-US" altLang="en-US" sz="1200" b="1" dirty="0"/>
          </a:p>
          <a:p>
            <a:endParaRPr lang="en-US" altLang="en-US" sz="1200" b="1" dirty="0"/>
          </a:p>
          <a:p>
            <a:endParaRPr lang="en-US" altLang="en-US" sz="1200" b="1" dirty="0"/>
          </a:p>
          <a:p>
            <a:endParaRPr lang="en-US" altLang="en-US" sz="1200" b="1" dirty="0"/>
          </a:p>
          <a:p>
            <a:endParaRPr lang="en-US" altLang="en-US" sz="1200" b="1" dirty="0"/>
          </a:p>
          <a:p>
            <a:endParaRPr lang="en-US" altLang="en-US" sz="1200" b="1" dirty="0"/>
          </a:p>
          <a:p>
            <a:endParaRPr lang="en-US" altLang="en-US" sz="1400" b="1" dirty="0"/>
          </a:p>
          <a:p>
            <a:endParaRPr lang="en-US" altLang="en-US" b="1" dirty="0"/>
          </a:p>
          <a:p>
            <a:endParaRPr lang="en-US" altLang="en-US" sz="1200" dirty="0"/>
          </a:p>
          <a:p>
            <a:endParaRPr lang="en-US" altLang="en-US" sz="1200" dirty="0"/>
          </a:p>
          <a:p>
            <a:endParaRPr lang="en-US" altLang="en-US" sz="1200" dirty="0"/>
          </a:p>
          <a:p>
            <a:endParaRPr lang="en-US" altLang="en-US" sz="1200" dirty="0">
              <a:cs typeface="Arial" panose="020B0604020202020204" pitchFamily="34" charset="0"/>
            </a:endParaRPr>
          </a:p>
          <a:p>
            <a:endParaRPr lang="en-US" altLang="en-US" sz="1200" dirty="0">
              <a:cs typeface="Arial" panose="020B0604020202020204" pitchFamily="34" charset="0"/>
            </a:endParaRPr>
          </a:p>
          <a:p>
            <a:endParaRPr lang="en-US" altLang="en-US" sz="1200" dirty="0">
              <a:cs typeface="Arial" panose="020B0604020202020204" pitchFamily="34" charset="0"/>
            </a:endParaRPr>
          </a:p>
          <a:p>
            <a:endParaRPr lang="en-US" altLang="en-US" sz="1200" dirty="0">
              <a:cs typeface="Arial" panose="020B0604020202020204" pitchFamily="34" charset="0"/>
            </a:endParaRPr>
          </a:p>
          <a:p>
            <a:br>
              <a:rPr lang="en-US" altLang="en-US" sz="1200" dirty="0">
                <a:cs typeface="Arial" panose="020B0604020202020204" pitchFamily="34" charset="0"/>
              </a:rPr>
            </a:br>
            <a:endParaRPr lang="en-US" altLang="en-US" sz="1200" dirty="0">
              <a:cs typeface="Arial" panose="020B0604020202020204" pitchFamily="34" charset="0"/>
            </a:endParaRPr>
          </a:p>
          <a:p>
            <a:endParaRPr lang="en-US" altLang="en-US" sz="1200" dirty="0"/>
          </a:p>
          <a:p>
            <a:r>
              <a:rPr lang="en-US" altLang="en-US" sz="1200" b="1" dirty="0"/>
              <a:t>Reference: </a:t>
            </a:r>
            <a:r>
              <a:rPr lang="en-US" altLang="en-US" sz="1200" dirty="0"/>
              <a:t>1. GOF Design Pattern Book</a:t>
            </a:r>
            <a:br>
              <a:rPr lang="en-US" altLang="en-US" sz="1200" dirty="0"/>
            </a:br>
            <a:r>
              <a:rPr lang="en-US" altLang="en-US" sz="1200" dirty="0"/>
              <a:t>                      2. Head First Design Pattern Book</a:t>
            </a:r>
            <a:br>
              <a:rPr lang="en-US" altLang="en-US" sz="1200" dirty="0"/>
            </a:br>
            <a:r>
              <a:rPr lang="en-US" altLang="en-US" sz="1200" dirty="0"/>
              <a:t>                      3. “</a:t>
            </a:r>
            <a:r>
              <a:rPr lang="en-US" altLang="en-US" sz="1200" dirty="0">
                <a:hlinkClick r:id="rId2"/>
              </a:rPr>
              <a:t>http://jeanpaulva.com/tag/adapter-design-pattern/</a:t>
            </a:r>
            <a:r>
              <a:rPr lang="en-US" altLang="en-US" sz="1200" dirty="0"/>
              <a:t>”</a:t>
            </a:r>
          </a:p>
        </p:txBody>
      </p:sp>
      <p:pic>
        <p:nvPicPr>
          <p:cNvPr id="4" name="Picture 3">
            <a:extLst>
              <a:ext uri="{FF2B5EF4-FFF2-40B4-BE49-F238E27FC236}">
                <a16:creationId xmlns:a16="http://schemas.microsoft.com/office/drawing/2014/main" id="{EF9972C7-A014-4D19-8576-52C9CC105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3187" y="566194"/>
            <a:ext cx="5419171" cy="3501618"/>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573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“Strategy” Design Pattern</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1672253"/>
          </a:xfrm>
          <a:prstGeom prst="rect">
            <a:avLst/>
          </a:prstGeom>
          <a:noFill/>
        </p:spPr>
        <p:txBody>
          <a:bodyPr wrap="square" rtlCol="0">
            <a:spAutoFit/>
          </a:bodyPr>
          <a:lstStyle/>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Definition:</a:t>
            </a:r>
            <a:r>
              <a:rPr lang="en-US" altLang="en-US" sz="1200" dirty="0"/>
              <a:t> Define a family of algorithms, encapsulate each one, and make them interchangeable. Strategy lets the algorithm vary independently from clients that use it.</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Type: </a:t>
            </a:r>
            <a:r>
              <a:rPr lang="en-US" altLang="en-US" sz="1200" dirty="0"/>
              <a:t>Behavioral Pattern</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UML class diagram:</a:t>
            </a:r>
          </a:p>
          <a:p>
            <a:endParaRPr lang="en-GB" dirty="0"/>
          </a:p>
        </p:txBody>
      </p:sp>
      <p:pic>
        <p:nvPicPr>
          <p:cNvPr id="4" name="Picture 3">
            <a:extLst>
              <a:ext uri="{FF2B5EF4-FFF2-40B4-BE49-F238E27FC236}">
                <a16:creationId xmlns:a16="http://schemas.microsoft.com/office/drawing/2014/main" id="{DF4B876C-6BEF-4FF3-A62A-91FE6DBFC2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953" y="2335445"/>
            <a:ext cx="5066093" cy="1902086"/>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559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436161"/>
          </a:xfrm>
        </p:spPr>
        <p:txBody>
          <a:bodyPr/>
          <a:lstStyle/>
          <a:p>
            <a:r>
              <a:rPr lang="en-US" altLang="ja" sz="2000" b="1" dirty="0">
                <a:solidFill>
                  <a:schemeClr val="accent3"/>
                </a:solidFill>
                <a:latin typeface="Tw Cen MT" charset="0"/>
              </a:rPr>
              <a:t>Training Contents</a:t>
            </a:r>
            <a:endParaRPr lang="en-US" sz="2000" dirty="0">
              <a:latin typeface="Tw Cen MT" charset="0"/>
            </a:endParaRPr>
          </a:p>
        </p:txBody>
      </p:sp>
      <p:sp>
        <p:nvSpPr>
          <p:cNvPr id="8" name="TextBox 7">
            <a:extLst>
              <a:ext uri="{FF2B5EF4-FFF2-40B4-BE49-F238E27FC236}">
                <a16:creationId xmlns:a16="http://schemas.microsoft.com/office/drawing/2014/main" id="{AC3428A8-7E4A-420F-9A4A-F4DDF04E6BCA}"/>
              </a:ext>
            </a:extLst>
          </p:cNvPr>
          <p:cNvSpPr txBox="1"/>
          <p:nvPr/>
        </p:nvSpPr>
        <p:spPr>
          <a:xfrm>
            <a:off x="442127" y="516316"/>
            <a:ext cx="8581292" cy="1200329"/>
          </a:xfrm>
          <a:prstGeom prst="rect">
            <a:avLst/>
          </a:prstGeom>
          <a:noFill/>
        </p:spPr>
        <p:txBody>
          <a:bodyPr wrap="square" rtlCol="0">
            <a:spAutoFit/>
          </a:bodyPr>
          <a:lstStyle/>
          <a:p>
            <a:endParaRPr lang="en-US" altLang="en-US" sz="1200" dirty="0">
              <a:cs typeface="Arial" panose="020B0604020202020204" pitchFamily="34" charset="0"/>
            </a:endParaRPr>
          </a:p>
          <a:p>
            <a:endParaRPr lang="en-US" altLang="en-US" sz="1200" dirty="0">
              <a:cs typeface="Arial" panose="020B0604020202020204" pitchFamily="34" charset="0"/>
            </a:endParaRPr>
          </a:p>
          <a:p>
            <a:br>
              <a:rPr lang="en-US" altLang="en-US" sz="1200" dirty="0">
                <a:cs typeface="Arial" panose="020B0604020202020204" pitchFamily="34" charset="0"/>
              </a:rPr>
            </a:br>
            <a:endParaRPr lang="en-US" altLang="en-US" sz="1200" dirty="0">
              <a:cs typeface="Arial" panose="020B0604020202020204" pitchFamily="34" charset="0"/>
            </a:endParaRPr>
          </a:p>
          <a:p>
            <a:endParaRPr lang="en-GB" sz="1200" dirty="0"/>
          </a:p>
          <a:p>
            <a:endParaRPr lang="en-GB" sz="1200" dirty="0"/>
          </a:p>
        </p:txBody>
      </p:sp>
      <p:graphicFrame>
        <p:nvGraphicFramePr>
          <p:cNvPr id="2" name="Table 2">
            <a:extLst>
              <a:ext uri="{FF2B5EF4-FFF2-40B4-BE49-F238E27FC236}">
                <a16:creationId xmlns:a16="http://schemas.microsoft.com/office/drawing/2014/main" id="{137CB12D-4E47-425F-A113-1D1B89DA9B52}"/>
              </a:ext>
            </a:extLst>
          </p:cNvPr>
          <p:cNvGraphicFramePr>
            <a:graphicFrameLocks noGrp="1"/>
          </p:cNvGraphicFramePr>
          <p:nvPr>
            <p:extLst>
              <p:ext uri="{D42A27DB-BD31-4B8C-83A1-F6EECF244321}">
                <p14:modId xmlns:p14="http://schemas.microsoft.com/office/powerpoint/2010/main" val="118467176"/>
              </p:ext>
            </p:extLst>
          </p:nvPr>
        </p:nvGraphicFramePr>
        <p:xfrm>
          <a:off x="1237097" y="526174"/>
          <a:ext cx="6991352" cy="4091151"/>
        </p:xfrm>
        <a:graphic>
          <a:graphicData uri="http://schemas.openxmlformats.org/drawingml/2006/table">
            <a:tbl>
              <a:tblPr firstRow="1" bandRow="1">
                <a:tableStyleId>{4F6435AB-A2E8-4B32-A2F2-E09331D58765}</a:tableStyleId>
              </a:tblPr>
              <a:tblGrid>
                <a:gridCol w="775186">
                  <a:extLst>
                    <a:ext uri="{9D8B030D-6E8A-4147-A177-3AD203B41FA5}">
                      <a16:colId xmlns:a16="http://schemas.microsoft.com/office/drawing/2014/main" val="1652257692"/>
                    </a:ext>
                  </a:extLst>
                </a:gridCol>
                <a:gridCol w="1366675">
                  <a:extLst>
                    <a:ext uri="{9D8B030D-6E8A-4147-A177-3AD203B41FA5}">
                      <a16:colId xmlns:a16="http://schemas.microsoft.com/office/drawing/2014/main" val="721246409"/>
                    </a:ext>
                  </a:extLst>
                </a:gridCol>
                <a:gridCol w="4849491">
                  <a:extLst>
                    <a:ext uri="{9D8B030D-6E8A-4147-A177-3AD203B41FA5}">
                      <a16:colId xmlns:a16="http://schemas.microsoft.com/office/drawing/2014/main" val="93723281"/>
                    </a:ext>
                  </a:extLst>
                </a:gridCol>
              </a:tblGrid>
              <a:tr h="489139">
                <a:tc>
                  <a:txBody>
                    <a:bodyPr/>
                    <a:lstStyle/>
                    <a:p>
                      <a:pPr algn="ctr"/>
                      <a:r>
                        <a:rPr lang="en-GB" dirty="0"/>
                        <a:t>#SL No</a:t>
                      </a:r>
                    </a:p>
                  </a:txBody>
                  <a:tcPr/>
                </a:tc>
                <a:tc>
                  <a:txBody>
                    <a:bodyPr/>
                    <a:lstStyle/>
                    <a:p>
                      <a:pPr algn="ctr"/>
                      <a:r>
                        <a:rPr lang="en-GB" dirty="0"/>
                        <a:t>No of sessions (1 hour)</a:t>
                      </a:r>
                    </a:p>
                  </a:txBody>
                  <a:tcPr/>
                </a:tc>
                <a:tc>
                  <a:txBody>
                    <a:bodyPr/>
                    <a:lstStyle/>
                    <a:p>
                      <a:pPr algn="ctr"/>
                      <a:r>
                        <a:rPr lang="en-GB" dirty="0"/>
                        <a:t>Topic</a:t>
                      </a:r>
                    </a:p>
                  </a:txBody>
                  <a:tcPr/>
                </a:tc>
                <a:extLst>
                  <a:ext uri="{0D108BD9-81ED-4DB2-BD59-A6C34878D82A}">
                    <a16:rowId xmlns:a16="http://schemas.microsoft.com/office/drawing/2014/main" val="1579510596"/>
                  </a:ext>
                </a:extLst>
              </a:tr>
              <a:tr h="305087">
                <a:tc>
                  <a:txBody>
                    <a:bodyPr/>
                    <a:lstStyle/>
                    <a:p>
                      <a:pPr algn="ctr"/>
                      <a:r>
                        <a:rPr lang="en-GB" sz="1200" dirty="0">
                          <a:solidFill>
                            <a:schemeClr val="bg2"/>
                          </a:solidFill>
                        </a:rPr>
                        <a:t>1</a:t>
                      </a:r>
                    </a:p>
                  </a:txBody>
                  <a:tcPr/>
                </a:tc>
                <a:tc>
                  <a:txBody>
                    <a:bodyPr/>
                    <a:lstStyle/>
                    <a:p>
                      <a:pPr algn="ctr"/>
                      <a:r>
                        <a:rPr lang="en-GB" sz="1200" dirty="0">
                          <a:solidFill>
                            <a:schemeClr val="bg2"/>
                          </a:solidFill>
                        </a:rPr>
                        <a:t>1</a:t>
                      </a:r>
                    </a:p>
                  </a:txBody>
                  <a:tcPr/>
                </a:tc>
                <a:tc>
                  <a:txBody>
                    <a:bodyPr/>
                    <a:lstStyle/>
                    <a:p>
                      <a:r>
                        <a:rPr lang="en-GB" sz="1200">
                          <a:solidFill>
                            <a:schemeClr val="bg2"/>
                          </a:solidFill>
                        </a:rPr>
                        <a:t>OOP(Object, Inheritance, Interface, Polymorphism)</a:t>
                      </a:r>
                      <a:endParaRPr lang="en-GB" sz="1200" dirty="0">
                        <a:solidFill>
                          <a:schemeClr val="bg2"/>
                        </a:solidFill>
                      </a:endParaRPr>
                    </a:p>
                  </a:txBody>
                  <a:tcPr/>
                </a:tc>
                <a:extLst>
                  <a:ext uri="{0D108BD9-81ED-4DB2-BD59-A6C34878D82A}">
                    <a16:rowId xmlns:a16="http://schemas.microsoft.com/office/drawing/2014/main" val="3863901535"/>
                  </a:ext>
                </a:extLst>
              </a:tr>
              <a:tr h="676817">
                <a:tc>
                  <a:txBody>
                    <a:bodyPr/>
                    <a:lstStyle/>
                    <a:p>
                      <a:pPr algn="ctr"/>
                      <a:r>
                        <a:rPr lang="en-GB" sz="1200" dirty="0">
                          <a:solidFill>
                            <a:schemeClr val="bg2"/>
                          </a:solidFill>
                        </a:rPr>
                        <a:t>2</a:t>
                      </a:r>
                    </a:p>
                  </a:txBody>
                  <a:tcPr/>
                </a:tc>
                <a:tc>
                  <a:txBody>
                    <a:bodyPr/>
                    <a:lstStyle/>
                    <a:p>
                      <a:pPr algn="ctr"/>
                      <a:r>
                        <a:rPr lang="en-GB" sz="1200" dirty="0">
                          <a:solidFill>
                            <a:schemeClr val="bg2"/>
                          </a:solidFill>
                        </a:rPr>
                        <a:t>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bg2"/>
                          </a:solidFill>
                        </a:rPr>
                        <a:t>What is Design Pattern and Why we need to learn them?</a:t>
                      </a:r>
                      <a:br>
                        <a:rPr lang="en-GB" sz="1200" dirty="0">
                          <a:solidFill>
                            <a:schemeClr val="bg2"/>
                          </a:solidFill>
                        </a:rPr>
                      </a:br>
                      <a:r>
                        <a:rPr lang="en-GB" sz="1200" dirty="0">
                          <a:solidFill>
                            <a:schemeClr val="bg2"/>
                          </a:solidFill>
                        </a:rPr>
                        <a:t>Classification of Design Patterns and Demonstration of (1) Singleton and (2) Adapter Design Patterns</a:t>
                      </a:r>
                    </a:p>
                  </a:txBody>
                  <a:tcPr/>
                </a:tc>
                <a:extLst>
                  <a:ext uri="{0D108BD9-81ED-4DB2-BD59-A6C34878D82A}">
                    <a16:rowId xmlns:a16="http://schemas.microsoft.com/office/drawing/2014/main" val="2479594426"/>
                  </a:ext>
                </a:extLst>
              </a:tr>
              <a:tr h="432125">
                <a:tc>
                  <a:txBody>
                    <a:bodyPr/>
                    <a:lstStyle/>
                    <a:p>
                      <a:pPr algn="ctr"/>
                      <a:r>
                        <a:rPr lang="en-GB" sz="1200" dirty="0">
                          <a:solidFill>
                            <a:schemeClr val="bg2"/>
                          </a:solidFill>
                        </a:rPr>
                        <a:t>3</a:t>
                      </a:r>
                    </a:p>
                  </a:txBody>
                  <a:tcPr/>
                </a:tc>
                <a:tc>
                  <a:txBody>
                    <a:bodyPr/>
                    <a:lstStyle/>
                    <a:p>
                      <a:pPr algn="ctr"/>
                      <a:r>
                        <a:rPr lang="en-GB" sz="1200" dirty="0">
                          <a:solidFill>
                            <a:schemeClr val="bg2"/>
                          </a:solidFill>
                        </a:rPr>
                        <a:t>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bg2"/>
                          </a:solidFill>
                        </a:rPr>
                        <a:t>Demonstration of (3) Strategy, (4) Bridge and (5) Composite Design Patterns</a:t>
                      </a:r>
                    </a:p>
                  </a:txBody>
                  <a:tcPr/>
                </a:tc>
                <a:extLst>
                  <a:ext uri="{0D108BD9-81ED-4DB2-BD59-A6C34878D82A}">
                    <a16:rowId xmlns:a16="http://schemas.microsoft.com/office/drawing/2014/main" val="3070580560"/>
                  </a:ext>
                </a:extLst>
              </a:tr>
              <a:tr h="432125">
                <a:tc>
                  <a:txBody>
                    <a:bodyPr/>
                    <a:lstStyle/>
                    <a:p>
                      <a:pPr algn="ctr"/>
                      <a:r>
                        <a:rPr lang="en-GB" sz="1200" dirty="0">
                          <a:solidFill>
                            <a:schemeClr val="bg2"/>
                          </a:solidFill>
                        </a:rPr>
                        <a:t>4</a:t>
                      </a:r>
                    </a:p>
                  </a:txBody>
                  <a:tcPr/>
                </a:tc>
                <a:tc>
                  <a:txBody>
                    <a:bodyPr/>
                    <a:lstStyle/>
                    <a:p>
                      <a:pPr algn="ctr"/>
                      <a:r>
                        <a:rPr lang="en-GB" sz="1200" dirty="0">
                          <a:solidFill>
                            <a:schemeClr val="bg2"/>
                          </a:solidFill>
                        </a:rPr>
                        <a:t>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bg2"/>
                          </a:solidFill>
                        </a:rPr>
                        <a:t>Demonstration of (6) Factory Method, (7) Abstract Factory and (8) Decorator Design Patterns</a:t>
                      </a:r>
                    </a:p>
                  </a:txBody>
                  <a:tcPr/>
                </a:tc>
                <a:extLst>
                  <a:ext uri="{0D108BD9-81ED-4DB2-BD59-A6C34878D82A}">
                    <a16:rowId xmlns:a16="http://schemas.microsoft.com/office/drawing/2014/main" val="2873847887"/>
                  </a:ext>
                </a:extLst>
              </a:tr>
              <a:tr h="432125">
                <a:tc>
                  <a:txBody>
                    <a:bodyPr/>
                    <a:lstStyle/>
                    <a:p>
                      <a:pPr algn="ctr"/>
                      <a:r>
                        <a:rPr lang="en-GB" sz="1200" dirty="0">
                          <a:solidFill>
                            <a:schemeClr val="bg2"/>
                          </a:solidFill>
                        </a:rPr>
                        <a:t>5</a:t>
                      </a:r>
                    </a:p>
                  </a:txBody>
                  <a:tcPr/>
                </a:tc>
                <a:tc>
                  <a:txBody>
                    <a:bodyPr/>
                    <a:lstStyle/>
                    <a:p>
                      <a:pPr algn="ctr"/>
                      <a:r>
                        <a:rPr lang="en-GB" sz="1200" dirty="0">
                          <a:solidFill>
                            <a:schemeClr val="bg2"/>
                          </a:solidFill>
                        </a:rPr>
                        <a:t>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bg2"/>
                          </a:solidFill>
                        </a:rPr>
                        <a:t>Demonstration of (9) Observer, (10) Command and (11) Builder Design Patterns</a:t>
                      </a:r>
                    </a:p>
                  </a:txBody>
                  <a:tcPr/>
                </a:tc>
                <a:extLst>
                  <a:ext uri="{0D108BD9-81ED-4DB2-BD59-A6C34878D82A}">
                    <a16:rowId xmlns:a16="http://schemas.microsoft.com/office/drawing/2014/main" val="3138175743"/>
                  </a:ext>
                </a:extLst>
              </a:tr>
              <a:tr h="432125">
                <a:tc>
                  <a:txBody>
                    <a:bodyPr/>
                    <a:lstStyle/>
                    <a:p>
                      <a:pPr algn="ctr"/>
                      <a:r>
                        <a:rPr lang="en-GB" sz="1200" dirty="0">
                          <a:solidFill>
                            <a:schemeClr val="bg2"/>
                          </a:solidFill>
                        </a:rPr>
                        <a:t>6</a:t>
                      </a:r>
                    </a:p>
                  </a:txBody>
                  <a:tcPr/>
                </a:tc>
                <a:tc>
                  <a:txBody>
                    <a:bodyPr/>
                    <a:lstStyle/>
                    <a:p>
                      <a:pPr algn="ctr"/>
                      <a:r>
                        <a:rPr lang="en-GB" sz="1200" dirty="0">
                          <a:solidFill>
                            <a:schemeClr val="bg2"/>
                          </a:solidFill>
                        </a:rPr>
                        <a:t>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bg2"/>
                          </a:solidFill>
                        </a:rPr>
                        <a:t>Demonstration of (12) Flyweight, (13) Interpreter and (14) Prototype Design Patterns</a:t>
                      </a:r>
                    </a:p>
                  </a:txBody>
                  <a:tcPr/>
                </a:tc>
                <a:extLst>
                  <a:ext uri="{0D108BD9-81ED-4DB2-BD59-A6C34878D82A}">
                    <a16:rowId xmlns:a16="http://schemas.microsoft.com/office/drawing/2014/main" val="2834402601"/>
                  </a:ext>
                </a:extLst>
              </a:tr>
              <a:tr h="432125">
                <a:tc>
                  <a:txBody>
                    <a:bodyPr/>
                    <a:lstStyle/>
                    <a:p>
                      <a:pPr algn="ctr"/>
                      <a:r>
                        <a:rPr lang="en-GB" sz="1200" dirty="0">
                          <a:solidFill>
                            <a:schemeClr val="bg2"/>
                          </a:solidFill>
                        </a:rPr>
                        <a:t>7</a:t>
                      </a:r>
                    </a:p>
                  </a:txBody>
                  <a:tcPr/>
                </a:tc>
                <a:tc>
                  <a:txBody>
                    <a:bodyPr/>
                    <a:lstStyle/>
                    <a:p>
                      <a:pPr algn="ctr"/>
                      <a:r>
                        <a:rPr lang="en-GB" sz="1200" dirty="0">
                          <a:solidFill>
                            <a:schemeClr val="bg2"/>
                          </a:solidFill>
                        </a:rPr>
                        <a:t>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bg2"/>
                          </a:solidFill>
                        </a:rPr>
                        <a:t>Demonstration of (15) Proxy, (16) Iterator and (17) Template Method Design Patterns</a:t>
                      </a:r>
                    </a:p>
                  </a:txBody>
                  <a:tcPr/>
                </a:tc>
                <a:extLst>
                  <a:ext uri="{0D108BD9-81ED-4DB2-BD59-A6C34878D82A}">
                    <a16:rowId xmlns:a16="http://schemas.microsoft.com/office/drawing/2014/main" val="2192411256"/>
                  </a:ext>
                </a:extLst>
              </a:tr>
              <a:tr h="305087">
                <a:tc>
                  <a:txBody>
                    <a:bodyPr/>
                    <a:lstStyle/>
                    <a:p>
                      <a:pPr algn="ctr"/>
                      <a:r>
                        <a:rPr lang="en-GB" sz="1200" dirty="0">
                          <a:solidFill>
                            <a:schemeClr val="bg2"/>
                          </a:solidFill>
                        </a:rPr>
                        <a:t>8</a:t>
                      </a:r>
                    </a:p>
                  </a:txBody>
                  <a:tcPr/>
                </a:tc>
                <a:tc>
                  <a:txBody>
                    <a:bodyPr/>
                    <a:lstStyle/>
                    <a:p>
                      <a:pPr algn="ctr"/>
                      <a:r>
                        <a:rPr lang="en-GB" sz="1200" dirty="0">
                          <a:solidFill>
                            <a:schemeClr val="bg2"/>
                          </a:solidFill>
                        </a:rPr>
                        <a:t>1</a:t>
                      </a:r>
                    </a:p>
                  </a:txBody>
                  <a:tcPr/>
                </a:tc>
                <a:tc>
                  <a:txBody>
                    <a:bodyPr/>
                    <a:lstStyle/>
                    <a:p>
                      <a:r>
                        <a:rPr lang="en-GB" sz="1200" dirty="0">
                          <a:solidFill>
                            <a:schemeClr val="bg2"/>
                          </a:solidFill>
                        </a:rPr>
                        <a:t>Final Exam</a:t>
                      </a:r>
                    </a:p>
                  </a:txBody>
                  <a:tcPr/>
                </a:tc>
                <a:extLst>
                  <a:ext uri="{0D108BD9-81ED-4DB2-BD59-A6C34878D82A}">
                    <a16:rowId xmlns:a16="http://schemas.microsoft.com/office/drawing/2014/main" val="2833857466"/>
                  </a:ext>
                </a:extLst>
              </a:tr>
            </a:tbl>
          </a:graphicData>
        </a:graphic>
      </p:graphicFrame>
    </p:spTree>
    <p:extLst>
      <p:ext uri="{BB962C8B-B14F-4D97-AF65-F5344CB8AC3E}">
        <p14:creationId xmlns:p14="http://schemas.microsoft.com/office/powerpoint/2010/main" val="1149108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“Strategy”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141886"/>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Participants:</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The classes and/or objects participating in this pattern are: </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solidFill>
                  <a:srgbClr val="AA0000"/>
                </a:solidFill>
                <a:cs typeface="Arial" panose="020B0604020202020204" pitchFamily="34" charset="0"/>
              </a:rPr>
              <a:t>Strategy</a:t>
            </a:r>
            <a:r>
              <a:rPr lang="en-US" altLang="en-US" sz="1200" dirty="0">
                <a:cs typeface="Arial" panose="020B0604020202020204" pitchFamily="34" charset="0"/>
              </a:rPr>
              <a:t>  </a:t>
            </a:r>
            <a:r>
              <a:rPr lang="en-US" altLang="en-US" sz="1200" dirty="0">
                <a:solidFill>
                  <a:srgbClr val="007733"/>
                </a:solidFill>
                <a:cs typeface="Arial" panose="020B0604020202020204" pitchFamily="34" charset="0"/>
              </a:rPr>
              <a:t>(</a:t>
            </a:r>
            <a:r>
              <a:rPr lang="en-US" altLang="en-US" sz="1200" dirty="0" err="1"/>
              <a:t>CompressionStrategy</a:t>
            </a:r>
            <a:r>
              <a:rPr lang="en-US" altLang="en-US" sz="1200" dirty="0">
                <a:solidFill>
                  <a:srgbClr val="007733"/>
                </a:solidFill>
                <a:cs typeface="Arial" panose="020B0604020202020204" pitchFamily="34" charset="0"/>
              </a:rPr>
              <a:t>)</a:t>
            </a:r>
            <a:r>
              <a:rPr lang="en-US" altLang="en-US" sz="1200" dirty="0">
                <a:cs typeface="Arial" panose="020B0604020202020204" pitchFamily="34" charset="0"/>
              </a:rPr>
              <a:t> </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It declares an interface common to all supported algorithms. Context uses this interface to call the algorithm defined by a </a:t>
            </a:r>
            <a:r>
              <a:rPr lang="en-US" altLang="en-US" sz="1200" dirty="0" err="1"/>
              <a:t>ConcreteStrategy</a:t>
            </a:r>
            <a:r>
              <a:rPr lang="en-US" altLang="en-US" sz="1200" dirty="0"/>
              <a:t>.</a:t>
            </a:r>
            <a:br>
              <a:rPr lang="en-US" altLang="en-US" sz="1200" dirty="0"/>
            </a:b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err="1">
                <a:solidFill>
                  <a:srgbClr val="AA0000"/>
                </a:solidFill>
                <a:cs typeface="Arial" panose="020B0604020202020204" pitchFamily="34" charset="0"/>
              </a:rPr>
              <a:t>ConcreteStrategy</a:t>
            </a:r>
            <a:r>
              <a:rPr lang="en-US" altLang="en-US" sz="1200" dirty="0">
                <a:cs typeface="Arial" panose="020B0604020202020204" pitchFamily="34" charset="0"/>
              </a:rPr>
              <a:t>  </a:t>
            </a:r>
            <a:r>
              <a:rPr lang="en-US" altLang="en-US" sz="1200" dirty="0">
                <a:solidFill>
                  <a:srgbClr val="007733"/>
                </a:solidFill>
                <a:cs typeface="Arial" panose="020B0604020202020204" pitchFamily="34" charset="0"/>
              </a:rPr>
              <a:t>(</a:t>
            </a:r>
            <a:r>
              <a:rPr lang="en-US" altLang="en-US" sz="1200" dirty="0" err="1"/>
              <a:t>ZipCompressionStrategy</a:t>
            </a:r>
            <a:r>
              <a:rPr lang="en-US" altLang="en-US" sz="1200" dirty="0">
                <a:solidFill>
                  <a:srgbClr val="007733"/>
                </a:solidFill>
                <a:cs typeface="Arial" panose="020B0604020202020204" pitchFamily="34" charset="0"/>
              </a:rPr>
              <a:t>, </a:t>
            </a:r>
            <a:r>
              <a:rPr lang="en-US" altLang="en-US" sz="1200" dirty="0" err="1"/>
              <a:t>RarCompressionStrategy</a:t>
            </a:r>
            <a:r>
              <a:rPr lang="en-US" altLang="en-US" sz="1200" dirty="0">
                <a:solidFill>
                  <a:srgbClr val="007733"/>
                </a:solidFill>
                <a:cs typeface="Arial" panose="020B0604020202020204" pitchFamily="34" charset="0"/>
              </a:rPr>
              <a:t>)</a:t>
            </a:r>
            <a:r>
              <a:rPr lang="en-US" altLang="en-US" sz="1200" dirty="0">
                <a:cs typeface="Arial" panose="020B0604020202020204" pitchFamily="34" charset="0"/>
              </a:rPr>
              <a:t> </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It implements the algorithm using the Strategy interface.</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br>
              <a:rPr lang="en-US" altLang="en-US" sz="1200" dirty="0">
                <a:solidFill>
                  <a:srgbClr val="AA0000"/>
                </a:solidFill>
                <a:cs typeface="Arial" panose="020B0604020202020204" pitchFamily="34" charset="0"/>
              </a:rPr>
            </a:br>
            <a:r>
              <a:rPr lang="en-US" altLang="en-US" sz="1200" dirty="0">
                <a:solidFill>
                  <a:srgbClr val="AA0000"/>
                </a:solidFill>
                <a:cs typeface="Arial" panose="020B0604020202020204" pitchFamily="34" charset="0"/>
              </a:rPr>
              <a:t>Context</a:t>
            </a:r>
            <a:r>
              <a:rPr lang="en-US" altLang="en-US" sz="1200" dirty="0">
                <a:cs typeface="Arial" panose="020B0604020202020204" pitchFamily="34" charset="0"/>
              </a:rPr>
              <a:t>  </a:t>
            </a:r>
            <a:r>
              <a:rPr lang="en-US" altLang="en-US" sz="1200" dirty="0">
                <a:solidFill>
                  <a:srgbClr val="007733"/>
                </a:solidFill>
                <a:cs typeface="Arial" panose="020B0604020202020204" pitchFamily="34" charset="0"/>
              </a:rPr>
              <a:t>(</a:t>
            </a:r>
            <a:r>
              <a:rPr lang="en-US" altLang="en-US" sz="1200" dirty="0" err="1"/>
              <a:t>CompressionContext</a:t>
            </a:r>
            <a:r>
              <a:rPr lang="en-US" altLang="en-US" sz="1200" dirty="0">
                <a:solidFill>
                  <a:srgbClr val="007733"/>
                </a:solidFill>
                <a:cs typeface="Arial" panose="020B0604020202020204" pitchFamily="34" charset="0"/>
              </a:rPr>
              <a:t>)</a:t>
            </a:r>
            <a:r>
              <a:rPr lang="en-US" altLang="en-US" sz="1200" dirty="0">
                <a:cs typeface="Arial" panose="020B0604020202020204" pitchFamily="34" charset="0"/>
              </a:rPr>
              <a:t> </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is configured with a </a:t>
            </a:r>
            <a:r>
              <a:rPr lang="en-US" altLang="en-US" sz="1200" dirty="0" err="1"/>
              <a:t>ConcreteStrategy</a:t>
            </a:r>
            <a:r>
              <a:rPr lang="en-US" altLang="en-US" sz="1200" dirty="0"/>
              <a:t> object and maintains a reference to a Strategy object which may define an interface that lets Strategy access its data.</a:t>
            </a:r>
          </a:p>
        </p:txBody>
      </p:sp>
    </p:spTree>
    <p:extLst>
      <p:ext uri="{BB962C8B-B14F-4D97-AF65-F5344CB8AC3E}">
        <p14:creationId xmlns:p14="http://schemas.microsoft.com/office/powerpoint/2010/main" val="1295067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“Strategy”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062651"/>
          </a:xfrm>
          <a:prstGeom prst="rect">
            <a:avLst/>
          </a:prstGeom>
          <a:noFill/>
        </p:spPr>
        <p:txBody>
          <a:bodyPr wrap="square" rtlCol="0">
            <a:spAutoFit/>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Sequence Diagram:</a:t>
            </a: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a:t>
            </a:r>
            <a:br>
              <a:rPr lang="en-US" altLang="en-US" sz="1200" b="1" dirty="0"/>
            </a:br>
            <a:r>
              <a:rPr lang="en-US" altLang="en-US" sz="1200" dirty="0"/>
              <a:t>Let's use the example of a file compression tool - where we create either zip or </a:t>
            </a:r>
            <a:r>
              <a:rPr lang="en-US" altLang="en-US" sz="1200" dirty="0" err="1"/>
              <a:t>rar</a:t>
            </a:r>
            <a:r>
              <a:rPr lang="en-US" altLang="en-US" sz="1200" dirty="0"/>
              <a:t> files. First, we'll need a strategy: </a:t>
            </a: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b="1" dirty="0"/>
          </a:p>
        </p:txBody>
      </p:sp>
      <p:pic>
        <p:nvPicPr>
          <p:cNvPr id="4" name="Picture 3">
            <a:extLst>
              <a:ext uri="{FF2B5EF4-FFF2-40B4-BE49-F238E27FC236}">
                <a16:creationId xmlns:a16="http://schemas.microsoft.com/office/drawing/2014/main" id="{98B5CA64-095B-4F1E-BFFD-7F9E8DD62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911" y="819502"/>
            <a:ext cx="3429322" cy="2325632"/>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D0B1D59-37C5-420C-AFEA-97E7BC9A1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577" y="3731497"/>
            <a:ext cx="500062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pic>
    </p:spTree>
    <p:extLst>
      <p:ext uri="{BB962C8B-B14F-4D97-AF65-F5344CB8AC3E}">
        <p14:creationId xmlns:p14="http://schemas.microsoft.com/office/powerpoint/2010/main" val="871118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“Strategy”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154984"/>
          </a:xfrm>
          <a:prstGeom prst="rect">
            <a:avLst/>
          </a:prstGeom>
          <a:noFill/>
        </p:spPr>
        <p:txBody>
          <a:bodyPr wrap="square" rtlCol="0">
            <a:spAutoFit/>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And we'll need to provide our two implementations, one for zip and one for </a:t>
            </a:r>
            <a:r>
              <a:rPr lang="en-US" altLang="en-US" sz="1200" dirty="0" err="1"/>
              <a:t>rar</a:t>
            </a: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br>
              <a:rPr lang="en-US" altLang="en-US" sz="1200" dirty="0"/>
            </a:br>
            <a:r>
              <a:rPr lang="en-US" altLang="en-US" sz="1200" dirty="0"/>
              <a:t>Our context will provide a way for the client to compress the files. Let's say that there is a preferences setting in our application that sets which compression algorithm to use. We can change our strategy using the </a:t>
            </a:r>
            <a:r>
              <a:rPr lang="en-US" altLang="en-US" sz="1200" dirty="0" err="1"/>
              <a:t>setCompressionStrategy</a:t>
            </a:r>
            <a:r>
              <a:rPr lang="en-US" altLang="en-US" sz="1200" dirty="0"/>
              <a:t> method in the Context.</a:t>
            </a: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b="1" dirty="0"/>
          </a:p>
        </p:txBody>
      </p:sp>
      <p:pic>
        <p:nvPicPr>
          <p:cNvPr id="7" name="Picture 3">
            <a:extLst>
              <a:ext uri="{FF2B5EF4-FFF2-40B4-BE49-F238E27FC236}">
                <a16:creationId xmlns:a16="http://schemas.microsoft.com/office/drawing/2014/main" id="{4F06A769-F5DF-47FD-BCBE-45A67EA29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335" y="922963"/>
            <a:ext cx="5141328" cy="1548943"/>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9E62F44D-C346-40C3-B12C-ED40015D00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090" y="3254842"/>
            <a:ext cx="4473819" cy="1474470"/>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485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“Strategy”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262432"/>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It's obvious that all the client has to do now is pass through the files to the </a:t>
            </a:r>
            <a:r>
              <a:rPr lang="en-US" altLang="en-US" sz="1200" dirty="0" err="1"/>
              <a:t>CompressionContext</a:t>
            </a: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Reference:</a:t>
            </a:r>
            <a:r>
              <a:rPr lang="en-US" altLang="en-US" sz="1200" dirty="0"/>
              <a:t> 1. GOF Design Pattern Book</a:t>
            </a:r>
            <a:br>
              <a:rPr lang="en-US" altLang="en-US" sz="1200" dirty="0"/>
            </a:br>
            <a:r>
              <a:rPr lang="en-US" altLang="en-US" sz="1200" dirty="0"/>
              <a:t>                       2. “http://java.dzone.com/articles/design-patterns-strategy”</a:t>
            </a: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b="1" dirty="0"/>
          </a:p>
        </p:txBody>
      </p:sp>
      <p:pic>
        <p:nvPicPr>
          <p:cNvPr id="6" name="Picture 3">
            <a:extLst>
              <a:ext uri="{FF2B5EF4-FFF2-40B4-BE49-F238E27FC236}">
                <a16:creationId xmlns:a16="http://schemas.microsoft.com/office/drawing/2014/main" id="{55C80F58-0F27-49D0-A496-1546309AB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987" y="1082814"/>
            <a:ext cx="6283100" cy="1825046"/>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844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“Bridge” Design Pattern</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416320"/>
          </a:xfrm>
          <a:prstGeom prst="rect">
            <a:avLst/>
          </a:prstGeom>
          <a:noFill/>
        </p:spPr>
        <p:txBody>
          <a:bodyPr wrap="square" rtlCol="0">
            <a:spAutoFit/>
          </a:bodyPr>
          <a:lstStyle/>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Definition: </a:t>
            </a:r>
            <a:r>
              <a:rPr lang="en-US" altLang="en-US" sz="1200" dirty="0"/>
              <a:t>Decouple an abstraction from its implementation so that the two can vary independently.</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Type: </a:t>
            </a:r>
            <a:r>
              <a:rPr lang="en-US" altLang="en-US" sz="1200" dirty="0"/>
              <a:t>Structural Pattern</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UML Diagram:</a:t>
            </a: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 </a:t>
            </a:r>
            <a:r>
              <a:rPr lang="en-US" altLang="en-US" sz="1200" dirty="0"/>
              <a:t>Our room has some electric equipment (lights, fans </a:t>
            </a:r>
            <a:r>
              <a:rPr lang="en-US" altLang="en-US" sz="1200" dirty="0" err="1"/>
              <a:t>etc</a:t>
            </a:r>
            <a:r>
              <a:rPr lang="en-US" altLang="en-US" sz="1200" dirty="0"/>
              <a:t>). The </a:t>
            </a:r>
            <a:r>
              <a:rPr lang="en-US" altLang="en-US" sz="1200" dirty="0" err="1"/>
              <a:t>equipments</a:t>
            </a:r>
            <a:r>
              <a:rPr lang="en-US" altLang="en-US" sz="1200" dirty="0"/>
              <a:t> are arranged in a way where they could be controlled by switches. At any time, you can replace or troubleshoot electrical equipment without touching the other things. </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For example, you can replace a light with another without replacing or changing the switch. Also, you can replace a switch or troubleshoot it without touching or changing the corresponding light or fan; you can even connect the light with the fan's switch and connect the fan with the light's switch, without touching the switches.</a:t>
            </a:r>
          </a:p>
        </p:txBody>
      </p:sp>
      <p:pic>
        <p:nvPicPr>
          <p:cNvPr id="5" name="Picture 3">
            <a:extLst>
              <a:ext uri="{FF2B5EF4-FFF2-40B4-BE49-F238E27FC236}">
                <a16:creationId xmlns:a16="http://schemas.microsoft.com/office/drawing/2014/main" id="{4E16FE93-3993-40CC-8B0F-D0FBE7075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095" y="1053943"/>
            <a:ext cx="3743810" cy="1531848"/>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395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“Bridge”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185761"/>
          </a:xfrm>
          <a:prstGeom prst="rect">
            <a:avLst/>
          </a:prstGeom>
          <a:noFill/>
        </p:spPr>
        <p:txBody>
          <a:bodyPr wrap="square" rtlCol="0">
            <a:spAutoFit/>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Now, let's think how the lights or fans are connected with the switches so that changing one doesn't have any impact on the other. What do you think? The wire, of course!</a:t>
            </a: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4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4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4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4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4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b="1" dirty="0"/>
          </a:p>
        </p:txBody>
      </p:sp>
      <p:pic>
        <p:nvPicPr>
          <p:cNvPr id="5" name="Picture 3">
            <a:extLst>
              <a:ext uri="{FF2B5EF4-FFF2-40B4-BE49-F238E27FC236}">
                <a16:creationId xmlns:a16="http://schemas.microsoft.com/office/drawing/2014/main" id="{C6EA2703-EF09-4792-A82C-016233477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687" y="1196413"/>
            <a:ext cx="3078789" cy="1718213"/>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70D9A3DD-C0F7-49A8-A9BE-D0DDFC2FD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524" y="3096397"/>
            <a:ext cx="3108952" cy="1454250"/>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890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“Bridge”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154984"/>
          </a:xfrm>
          <a:prstGeom prst="rect">
            <a:avLst/>
          </a:prstGeom>
          <a:noFill/>
        </p:spPr>
        <p:txBody>
          <a:bodyPr wrap="square" rtlCol="0">
            <a:spAutoFit/>
          </a:bodyPr>
          <a:lstStyle/>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We can generalize it as a bridge between the different systems that can get connected through it. The basic idea is, things shouldn't be directly connected with one another. Rather, they should be connected though some bridges or interfaces. That's what we call "loose coupling" in software world. Now, let's try to understand some key issues in the light/fan and switch analogy, and try to understand how they are designed and connected.</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We have switches in our example. There may be some specific kinds of switches like normal switches, fancy ones, but, in general, they are switches. And, each switch can be turned on and off. So, we will have a base Switch class as follows:</a:t>
            </a: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4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4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br>
              <a:rPr lang="en-US" altLang="en-US" sz="1400" dirty="0"/>
            </a:br>
            <a:r>
              <a:rPr lang="en-US" altLang="en-US" sz="1400" dirty="0"/>
              <a:t>And, as we may have some specific kinds of switches, for example a fancy switch, a normal switch etc., we will also have </a:t>
            </a:r>
            <a:r>
              <a:rPr lang="en-US" altLang="en-US" sz="1400" dirty="0" err="1"/>
              <a:t>FancySwitch</a:t>
            </a:r>
            <a:r>
              <a:rPr lang="en-US" altLang="en-US" sz="1400" dirty="0"/>
              <a:t> and </a:t>
            </a:r>
            <a:r>
              <a:rPr lang="en-US" altLang="en-US" sz="1400" dirty="0" err="1"/>
              <a:t>NormalSwitch</a:t>
            </a:r>
            <a:r>
              <a:rPr lang="en-US" altLang="en-US" sz="1400" dirty="0"/>
              <a:t> classes extending the Switch class:</a:t>
            </a: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4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4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b="1" dirty="0"/>
          </a:p>
        </p:txBody>
      </p:sp>
      <p:pic>
        <p:nvPicPr>
          <p:cNvPr id="6" name="Picture 3">
            <a:extLst>
              <a:ext uri="{FF2B5EF4-FFF2-40B4-BE49-F238E27FC236}">
                <a16:creationId xmlns:a16="http://schemas.microsoft.com/office/drawing/2014/main" id="{9A545592-DBAD-4496-B00C-57A87B547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223" y="2025122"/>
            <a:ext cx="2573553" cy="1290836"/>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49AB8E0C-7994-40B8-8F50-D3D99A67F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915" y="3932775"/>
            <a:ext cx="3520169" cy="815452"/>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55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“Bridge”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600986"/>
          </a:xfrm>
          <a:prstGeom prst="rect">
            <a:avLst/>
          </a:prstGeom>
          <a:noFill/>
        </p:spPr>
        <p:txBody>
          <a:bodyPr wrap="square" rtlCol="0">
            <a:spAutoFit/>
          </a:bodyPr>
          <a:lstStyle/>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Unlike switches, fan and light are two different things. For switches, we were able to use a base Switch class, but as fan and light are two different things, instead of defining a base class, an interface might be more appropriate. In general, they are all electrical </a:t>
            </a:r>
            <a:r>
              <a:rPr lang="en-US" altLang="en-US" sz="1200" dirty="0" err="1"/>
              <a:t>equipments</a:t>
            </a:r>
            <a:r>
              <a:rPr lang="en-US" altLang="en-US" sz="1200" dirty="0"/>
              <a:t>. So, we can define an interface, say, </a:t>
            </a:r>
            <a:r>
              <a:rPr lang="en-US" altLang="en-US" sz="1200" dirty="0" err="1"/>
              <a:t>IElectricalEquipment</a:t>
            </a:r>
            <a:r>
              <a:rPr lang="en-US" altLang="en-US" sz="1200" dirty="0"/>
              <a:t>, for abstracting fans and lights.</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Each electrical equipment has some common functionality. They could all be turned on or off. So the interface may be as follows:</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Now, we need a bridge. In real world, the wires are the bridges. But, in our object design, a switch knows how to turn on or off an electrical equipment, and the electrical equipment somehow needs to be connected with the switches, As we don't have any wire here, the only way to let the electrical equipment be connected with the switch is encapsulation.</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But switches don't know the fans or lights directly. A switch actually knows about an electrical equipment </a:t>
            </a:r>
            <a:r>
              <a:rPr lang="en-US" altLang="en-US" sz="1200" dirty="0" err="1"/>
              <a:t>IElectricalEquipment</a:t>
            </a:r>
            <a:r>
              <a:rPr lang="en-US" altLang="en-US" sz="1200" dirty="0"/>
              <a:t> that it can turn on or off. So, that means, an </a:t>
            </a:r>
            <a:r>
              <a:rPr lang="en-US" altLang="en-US" sz="1200" dirty="0" err="1"/>
              <a:t>ISwitch</a:t>
            </a:r>
            <a:r>
              <a:rPr lang="en-US" altLang="en-US" sz="1200" dirty="0"/>
              <a:t> should have an </a:t>
            </a:r>
            <a:r>
              <a:rPr lang="en-US" altLang="en-US" sz="1200" dirty="0" err="1"/>
              <a:t>IElectricalEquipment</a:t>
            </a:r>
            <a:r>
              <a:rPr lang="en-US" altLang="en-US" sz="1200" dirty="0"/>
              <a:t> instance.</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p:txBody>
      </p:sp>
      <p:pic>
        <p:nvPicPr>
          <p:cNvPr id="7" name="Picture 3">
            <a:extLst>
              <a:ext uri="{FF2B5EF4-FFF2-40B4-BE49-F238E27FC236}">
                <a16:creationId xmlns:a16="http://schemas.microsoft.com/office/drawing/2014/main" id="{DA768DB3-38C5-47A1-A815-7802E8B89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054" y="1860512"/>
            <a:ext cx="5851892" cy="701188"/>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01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“Bridge”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970318"/>
          </a:xfrm>
          <a:prstGeom prst="rect">
            <a:avLst/>
          </a:prstGeom>
          <a:noFill/>
        </p:spPr>
        <p:txBody>
          <a:bodyPr wrap="square" rtlCol="0">
            <a:spAutoFit/>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Here, the encapsulated instance, which is an abstraction of fan or light (</a:t>
            </a:r>
            <a:r>
              <a:rPr lang="en-US" altLang="en-US" sz="1200" dirty="0" err="1"/>
              <a:t>IElectricalEquipment</a:t>
            </a:r>
            <a:r>
              <a:rPr lang="en-US" altLang="en-US" sz="1200" dirty="0"/>
              <a:t>) is the bridge. So, let's modify the Switch class to encapsulate an electrical equipment:</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Let me try to define the actual electrical </a:t>
            </a:r>
            <a:r>
              <a:rPr lang="en-US" altLang="en-US" sz="1200" dirty="0" err="1"/>
              <a:t>equipments</a:t>
            </a:r>
            <a:r>
              <a:rPr lang="en-US" altLang="en-US" sz="1200" dirty="0"/>
              <a:t>, the fan and the light. As I see, these are electrical </a:t>
            </a:r>
            <a:r>
              <a:rPr lang="en-US" altLang="en-US" sz="1200" dirty="0" err="1"/>
              <a:t>equipments</a:t>
            </a:r>
            <a:r>
              <a:rPr lang="en-US" altLang="en-US" sz="1200" dirty="0"/>
              <a:t> in general, so these would simply implement the </a:t>
            </a:r>
            <a:r>
              <a:rPr lang="en-US" altLang="en-US" sz="1200" dirty="0" err="1"/>
              <a:t>IElectricalEquipment</a:t>
            </a:r>
            <a:r>
              <a:rPr lang="en-US" altLang="en-US" sz="1200" dirty="0"/>
              <a:t> interface.</a:t>
            </a:r>
          </a:p>
        </p:txBody>
      </p:sp>
      <p:pic>
        <p:nvPicPr>
          <p:cNvPr id="5" name="Picture 3">
            <a:extLst>
              <a:ext uri="{FF2B5EF4-FFF2-40B4-BE49-F238E27FC236}">
                <a16:creationId xmlns:a16="http://schemas.microsoft.com/office/drawing/2014/main" id="{2D142BE5-E735-4B92-AE8A-B29CE4C06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869" y="1080291"/>
            <a:ext cx="5318261" cy="2758181"/>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887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“Bridge”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106252"/>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Now, let's make switches work. The switches should have the ability inside them to turn on and turn off the electrical equipment (it is connected to) when the switch is turned on and off.</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These are the key issues:</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When the </a:t>
            </a:r>
            <a:r>
              <a:rPr lang="en-US" altLang="en-US" sz="1200" i="1" dirty="0">
                <a:cs typeface="Arial" panose="020B0604020202020204" pitchFamily="34" charset="0"/>
              </a:rPr>
              <a:t>On</a:t>
            </a:r>
            <a:r>
              <a:rPr lang="en-US" altLang="en-US" sz="1200" dirty="0">
                <a:cs typeface="Arial" panose="020B0604020202020204" pitchFamily="34" charset="0"/>
              </a:rPr>
              <a:t> button is pressed on the switch, the electrical equipment connected to it should be turned on.</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When the </a:t>
            </a:r>
            <a:r>
              <a:rPr lang="en-US" altLang="en-US" sz="1200" i="1" dirty="0">
                <a:cs typeface="Arial" panose="020B0604020202020204" pitchFamily="34" charset="0"/>
              </a:rPr>
              <a:t>Off</a:t>
            </a:r>
            <a:r>
              <a:rPr lang="en-US" altLang="en-US" sz="1200" dirty="0">
                <a:cs typeface="Arial" panose="020B0604020202020204" pitchFamily="34" charset="0"/>
              </a:rPr>
              <a:t> button is pressed on the switch, the electrical equipment connected to it should be turned off.</a:t>
            </a:r>
          </a:p>
        </p:txBody>
      </p:sp>
      <p:pic>
        <p:nvPicPr>
          <p:cNvPr id="6" name="Picture 3">
            <a:extLst>
              <a:ext uri="{FF2B5EF4-FFF2-40B4-BE49-F238E27FC236}">
                <a16:creationId xmlns:a16="http://schemas.microsoft.com/office/drawing/2014/main" id="{D699941E-E6D9-499C-886E-48A4AAB2C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269" y="697787"/>
            <a:ext cx="3951462" cy="2538562"/>
          </a:xfrm>
          <a:prstGeom prst="rect">
            <a:avLst/>
          </a:prstGeom>
          <a:noFill/>
          <a:ln w="36720">
            <a:solidFill>
              <a:srgbClr val="EB613D"/>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454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436161"/>
          </a:xfrm>
        </p:spPr>
        <p:txBody>
          <a:bodyPr/>
          <a:lstStyle/>
          <a:p>
            <a:r>
              <a:rPr lang="en-US" altLang="ja" sz="2000" b="1" dirty="0">
                <a:solidFill>
                  <a:schemeClr val="accent3"/>
                </a:solidFill>
                <a:latin typeface="Tw Cen MT" charset="0"/>
              </a:rPr>
              <a:t>What is Design Pattern?</a:t>
            </a:r>
            <a:endParaRPr lang="en-US" sz="2000" dirty="0">
              <a:latin typeface="Tw Cen MT" charset="0"/>
            </a:endParaRPr>
          </a:p>
        </p:txBody>
      </p:sp>
      <p:sp>
        <p:nvSpPr>
          <p:cNvPr id="8" name="TextBox 7">
            <a:extLst>
              <a:ext uri="{FF2B5EF4-FFF2-40B4-BE49-F238E27FC236}">
                <a16:creationId xmlns:a16="http://schemas.microsoft.com/office/drawing/2014/main" id="{AC3428A8-7E4A-420F-9A4A-F4DDF04E6BCA}"/>
              </a:ext>
            </a:extLst>
          </p:cNvPr>
          <p:cNvSpPr txBox="1"/>
          <p:nvPr/>
        </p:nvSpPr>
        <p:spPr>
          <a:xfrm>
            <a:off x="442127" y="516316"/>
            <a:ext cx="8581292" cy="2862322"/>
          </a:xfrm>
          <a:prstGeom prst="rect">
            <a:avLst/>
          </a:prstGeom>
          <a:noFill/>
        </p:spPr>
        <p:txBody>
          <a:bodyPr wrap="square" rtlCol="0">
            <a:spAutoFit/>
          </a:bodyPr>
          <a:lstStyle/>
          <a:p>
            <a:r>
              <a:rPr lang="en-US" altLang="en-US" sz="1200" b="1" dirty="0">
                <a:cs typeface="Arial" panose="020B0604020202020204" pitchFamily="34" charset="0"/>
              </a:rPr>
              <a:t>Design Pattern – Definition &amp; Origin</a:t>
            </a:r>
            <a:r>
              <a:rPr lang="en-US" altLang="en-US" sz="1200" dirty="0">
                <a:cs typeface="Arial" panose="020B0604020202020204" pitchFamily="34" charset="0"/>
              </a:rPr>
              <a:t>:</a:t>
            </a:r>
            <a:br>
              <a:rPr lang="en-US" altLang="en-US" sz="1200" dirty="0">
                <a:cs typeface="Arial" panose="020B0604020202020204" pitchFamily="34" charset="0"/>
              </a:rPr>
            </a:br>
            <a:r>
              <a:rPr lang="en-GB" altLang="en-US" sz="1200" dirty="0">
                <a:cs typeface="Arial" panose="020B0604020202020204" pitchFamily="34" charset="0"/>
              </a:rPr>
              <a:t>Christopher Alexander says, "Each pattern describes a problem which occurs over and over again in our environment, and then describes the core of the solution to that problem, in such a way that you can use this solution a million times over, without ever doing it the same way twice". </a:t>
            </a:r>
          </a:p>
          <a:p>
            <a:endParaRPr lang="en-GB" altLang="en-US" sz="1200" dirty="0">
              <a:cs typeface="Arial" panose="020B0604020202020204" pitchFamily="34" charset="0"/>
            </a:endParaRPr>
          </a:p>
          <a:p>
            <a:r>
              <a:rPr lang="en-GB" altLang="en-US" sz="1200" dirty="0">
                <a:cs typeface="Arial" panose="020B0604020202020204" pitchFamily="34" charset="0"/>
              </a:rPr>
              <a:t>Even though Alexander was talking about patterns in buildings and towns, what he says is true about object-oriented design patterns. Our solutions are expressed in terms of objects and interfaces instead of walls and doors, but at the core of both kinds of patterns is a solution to a problem in a context.</a:t>
            </a:r>
          </a:p>
          <a:p>
            <a:endParaRPr lang="en-GB" altLang="en-US" sz="1200" dirty="0">
              <a:cs typeface="Arial" panose="020B0604020202020204" pitchFamily="34" charset="0"/>
            </a:endParaRPr>
          </a:p>
          <a:p>
            <a:endParaRPr lang="en-US" altLang="en-US" sz="1200" dirty="0">
              <a:cs typeface="Arial" panose="020B0604020202020204" pitchFamily="34" charset="0"/>
            </a:endParaRPr>
          </a:p>
          <a:p>
            <a:endParaRPr lang="en-US" altLang="en-US" sz="1200" dirty="0">
              <a:cs typeface="Arial" panose="020B0604020202020204" pitchFamily="34" charset="0"/>
            </a:endParaRPr>
          </a:p>
          <a:p>
            <a:br>
              <a:rPr lang="en-US" altLang="en-US" sz="1200" dirty="0">
                <a:cs typeface="Arial" panose="020B0604020202020204" pitchFamily="34" charset="0"/>
              </a:rPr>
            </a:br>
            <a:endParaRPr lang="en-US" altLang="en-US" sz="1200" dirty="0">
              <a:cs typeface="Arial" panose="020B0604020202020204" pitchFamily="34" charset="0"/>
            </a:endParaRPr>
          </a:p>
          <a:p>
            <a:endParaRPr lang="en-GB" sz="1200" dirty="0"/>
          </a:p>
          <a:p>
            <a:endParaRPr lang="en-GB" sz="1200" dirty="0"/>
          </a:p>
        </p:txBody>
      </p:sp>
    </p:spTree>
    <p:extLst>
      <p:ext uri="{BB962C8B-B14F-4D97-AF65-F5344CB8AC3E}">
        <p14:creationId xmlns:p14="http://schemas.microsoft.com/office/powerpoint/2010/main" val="2398174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“Bridge”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970318"/>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So, the On() method of the actual switches should internally call the </a:t>
            </a:r>
            <a:r>
              <a:rPr lang="en-US" altLang="en-US" sz="1200" dirty="0" err="1">
                <a:cs typeface="Arial" panose="020B0604020202020204" pitchFamily="34" charset="0"/>
              </a:rPr>
              <a:t>TurnOn</a:t>
            </a:r>
            <a:r>
              <a:rPr lang="en-US" altLang="en-US" sz="1200" dirty="0">
                <a:cs typeface="Arial" panose="020B0604020202020204" pitchFamily="34" charset="0"/>
              </a:rPr>
              <a:t>() method of the electrical equipment, and the Off() should call the </a:t>
            </a:r>
            <a:r>
              <a:rPr lang="en-US" altLang="en-US" sz="1200" dirty="0" err="1">
                <a:cs typeface="Arial" panose="020B0604020202020204" pitchFamily="34" charset="0"/>
              </a:rPr>
              <a:t>TurnOff</a:t>
            </a:r>
            <a:r>
              <a:rPr lang="en-US" altLang="en-US" sz="1200" dirty="0">
                <a:cs typeface="Arial" panose="020B0604020202020204" pitchFamily="34" charset="0"/>
              </a:rPr>
              <a:t>() method on the equipment. So, the Switch class should be as follows:</a:t>
            </a:r>
          </a:p>
        </p:txBody>
      </p:sp>
      <p:pic>
        <p:nvPicPr>
          <p:cNvPr id="5" name="Picture 3">
            <a:extLst>
              <a:ext uri="{FF2B5EF4-FFF2-40B4-BE49-F238E27FC236}">
                <a16:creationId xmlns:a16="http://schemas.microsoft.com/office/drawing/2014/main" id="{764FCDDF-D285-45B4-B8E4-C918EE4AA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225" y="763676"/>
            <a:ext cx="4433550" cy="3295858"/>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65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“Bridge”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785652"/>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Now, this certainly allows you to plug a fan from one switch to another. But you see, the opposite should also work. That means, you can change the switch of a fan or light without touching the fan or light. For example, you can easily change the switch of the light from </a:t>
            </a:r>
            <a:r>
              <a:rPr lang="en-US" altLang="en-US" sz="1200" dirty="0" err="1">
                <a:cs typeface="Arial" panose="020B0604020202020204" pitchFamily="34" charset="0"/>
              </a:rPr>
              <a:t>FancySwitch</a:t>
            </a:r>
            <a:r>
              <a:rPr lang="en-US" altLang="en-US" sz="1200" dirty="0">
                <a:cs typeface="Arial" panose="020B0604020202020204" pitchFamily="34" charset="0"/>
              </a:rPr>
              <a:t> to </a:t>
            </a:r>
            <a:r>
              <a:rPr lang="en-US" altLang="en-US" sz="1200" dirty="0" err="1">
                <a:cs typeface="Arial" panose="020B0604020202020204" pitchFamily="34" charset="0"/>
              </a:rPr>
              <a:t>NormalSwitch</a:t>
            </a:r>
            <a:r>
              <a:rPr lang="en-US" altLang="en-US" sz="1200" dirty="0">
                <a:cs typeface="Arial" panose="020B0604020202020204" pitchFamily="34" charset="0"/>
              </a:rPr>
              <a:t>.</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cs typeface="Arial" panose="020B0604020202020204" pitchFamily="34" charset="0"/>
              </a:rPr>
              <a:t>Reference:  </a:t>
            </a:r>
            <a:r>
              <a:rPr lang="en-US" altLang="en-US" sz="1200" dirty="0">
                <a:cs typeface="Arial" panose="020B0604020202020204" pitchFamily="34" charset="0"/>
              </a:rPr>
              <a:t>1. GOF Design Pattern Book</a:t>
            </a:r>
            <a:r>
              <a:rPr lang="en-US" altLang="en-US" sz="1200" b="1" dirty="0">
                <a:cs typeface="Arial" panose="020B0604020202020204" pitchFamily="34" charset="0"/>
              </a:rPr>
              <a:t> </a:t>
            </a:r>
            <a:br>
              <a:rPr lang="en-US" altLang="en-US" sz="1200" b="1" dirty="0">
                <a:cs typeface="Arial" panose="020B0604020202020204" pitchFamily="34" charset="0"/>
              </a:rPr>
            </a:br>
            <a:r>
              <a:rPr lang="en-US" altLang="en-US" sz="1200" b="1" dirty="0">
                <a:cs typeface="Arial" panose="020B0604020202020204" pitchFamily="34" charset="0"/>
              </a:rPr>
              <a:t>                     </a:t>
            </a:r>
            <a:r>
              <a:rPr lang="en-US" altLang="en-US" sz="1200" dirty="0">
                <a:cs typeface="Arial" panose="020B0604020202020204" pitchFamily="34" charset="0"/>
              </a:rPr>
              <a:t>2. “http://www.codeproject.com/Articles/98598/How-I-explained-Design-Patterns-to-my-wife-Part-1”</a:t>
            </a:r>
            <a:r>
              <a:rPr lang="en-US" altLang="en-US" sz="1200" b="1" dirty="0">
                <a:cs typeface="Arial" panose="020B0604020202020204" pitchFamily="34" charset="0"/>
              </a:rPr>
              <a:t> </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p:txBody>
      </p:sp>
      <p:pic>
        <p:nvPicPr>
          <p:cNvPr id="6" name="Picture 3">
            <a:extLst>
              <a:ext uri="{FF2B5EF4-FFF2-40B4-BE49-F238E27FC236}">
                <a16:creationId xmlns:a16="http://schemas.microsoft.com/office/drawing/2014/main" id="{9E241CF7-2560-4298-9D23-23E80EF1D8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669750"/>
            <a:ext cx="5181600" cy="2019300"/>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259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“Composite” Design Pattern</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970318"/>
          </a:xfrm>
          <a:prstGeom prst="rect">
            <a:avLst/>
          </a:prstGeom>
          <a:noFill/>
        </p:spPr>
        <p:txBody>
          <a:bodyPr wrap="square" rtlCol="0">
            <a:spAutoFit/>
          </a:bodyPr>
          <a:lstStyle/>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Definition:</a:t>
            </a:r>
            <a:r>
              <a:rPr lang="en-US" altLang="en-US" sz="1200" dirty="0"/>
              <a:t> Compose objects into tree structures to represent part-whole hierarchies. Composite lets clients treat individual objects and compositions of objects uniformly.</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Type: </a:t>
            </a:r>
            <a:r>
              <a:rPr lang="en-US" altLang="en-US" sz="1200" dirty="0"/>
              <a:t>Structural Pattern</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UML Diagram:</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cs typeface="Arial" panose="020B0604020202020204" pitchFamily="34" charset="0"/>
              </a:rPr>
              <a:t>Example: </a:t>
            </a:r>
            <a:r>
              <a:rPr lang="en-US" altLang="en-US" sz="1200" dirty="0">
                <a:cs typeface="Arial" panose="020B0604020202020204" pitchFamily="34" charset="0"/>
              </a:rPr>
              <a:t>Computer File/Directory Structure</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p:txBody>
      </p:sp>
      <p:pic>
        <p:nvPicPr>
          <p:cNvPr id="5" name="Picture 3">
            <a:extLst>
              <a:ext uri="{FF2B5EF4-FFF2-40B4-BE49-F238E27FC236}">
                <a16:creationId xmlns:a16="http://schemas.microsoft.com/office/drawing/2014/main" id="{7039C6C4-6EEE-4321-B68D-C458F385D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090" y="1479620"/>
            <a:ext cx="5435600" cy="2435225"/>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149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“Composite”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970318"/>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p:txBody>
      </p:sp>
      <p:pic>
        <p:nvPicPr>
          <p:cNvPr id="5" name="Picture 3">
            <a:extLst>
              <a:ext uri="{FF2B5EF4-FFF2-40B4-BE49-F238E27FC236}">
                <a16:creationId xmlns:a16="http://schemas.microsoft.com/office/drawing/2014/main" id="{438E124F-7236-4B53-B90D-F14A0BE07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947" y="592853"/>
            <a:ext cx="6675886" cy="3175907"/>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974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“Composite”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970318"/>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p:txBody>
      </p:sp>
      <p:pic>
        <p:nvPicPr>
          <p:cNvPr id="6" name="Picture 3">
            <a:extLst>
              <a:ext uri="{FF2B5EF4-FFF2-40B4-BE49-F238E27FC236}">
                <a16:creationId xmlns:a16="http://schemas.microsoft.com/office/drawing/2014/main" id="{ED08ECAF-0F98-4FF4-8D35-E3E6AA2A86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0991" y="693494"/>
            <a:ext cx="6889798" cy="3577056"/>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82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“Composite”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154984"/>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cs typeface="Arial" panose="020B0604020202020204" pitchFamily="34" charset="0"/>
              </a:rPr>
              <a:t>Output:</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dir111 </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           a </a:t>
            </a:r>
            <a:br>
              <a:rPr lang="en-US" altLang="en-US" sz="1200" dirty="0">
                <a:cs typeface="Arial" panose="020B0604020202020204" pitchFamily="34" charset="0"/>
              </a:rPr>
            </a:br>
            <a:r>
              <a:rPr lang="en-US" altLang="en-US" sz="1200" dirty="0">
                <a:cs typeface="Arial" panose="020B0604020202020204" pitchFamily="34" charset="0"/>
              </a:rPr>
              <a:t>           dir222 </a:t>
            </a:r>
            <a:br>
              <a:rPr lang="en-US" altLang="en-US" sz="1200" dirty="0">
                <a:cs typeface="Arial" panose="020B0604020202020204" pitchFamily="34" charset="0"/>
              </a:rPr>
            </a:br>
            <a:r>
              <a:rPr lang="en-US" altLang="en-US" sz="1200" dirty="0">
                <a:cs typeface="Arial" panose="020B0604020202020204" pitchFamily="34" charset="0"/>
              </a:rPr>
              <a:t>               c </a:t>
            </a:r>
            <a:br>
              <a:rPr lang="en-US" altLang="en-US" sz="1200" dirty="0">
                <a:cs typeface="Arial" panose="020B0604020202020204" pitchFamily="34" charset="0"/>
              </a:rPr>
            </a:br>
            <a:r>
              <a:rPr lang="en-US" altLang="en-US" sz="1200" dirty="0">
                <a:cs typeface="Arial" panose="020B0604020202020204" pitchFamily="34" charset="0"/>
              </a:rPr>
              <a:t>               d </a:t>
            </a:r>
            <a:br>
              <a:rPr lang="en-US" altLang="en-US" sz="1200" dirty="0">
                <a:cs typeface="Arial" panose="020B0604020202020204" pitchFamily="34" charset="0"/>
              </a:rPr>
            </a:br>
            <a:r>
              <a:rPr lang="en-US" altLang="en-US" sz="1200" dirty="0">
                <a:cs typeface="Arial" panose="020B0604020202020204" pitchFamily="34" charset="0"/>
              </a:rPr>
              <a:t>               dir333 </a:t>
            </a:r>
            <a:br>
              <a:rPr lang="en-US" altLang="en-US" sz="1200" dirty="0">
                <a:cs typeface="Arial" panose="020B0604020202020204" pitchFamily="34" charset="0"/>
              </a:rPr>
            </a:br>
            <a:r>
              <a:rPr lang="en-US" altLang="en-US" sz="1200" dirty="0">
                <a:cs typeface="Arial" panose="020B0604020202020204" pitchFamily="34" charset="0"/>
              </a:rPr>
              <a:t>                   e </a:t>
            </a:r>
            <a:br>
              <a:rPr lang="en-US" altLang="en-US" sz="1200" dirty="0">
                <a:cs typeface="Arial" panose="020B0604020202020204" pitchFamily="34" charset="0"/>
              </a:rPr>
            </a:br>
            <a:r>
              <a:rPr lang="en-US" altLang="en-US" sz="1200" dirty="0">
                <a:cs typeface="Arial" panose="020B0604020202020204" pitchFamily="34" charset="0"/>
              </a:rPr>
              <a:t>           b</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cs typeface="Arial" panose="020B0604020202020204" pitchFamily="34" charset="0"/>
              </a:rPr>
              <a:t>Reference: </a:t>
            </a:r>
            <a:r>
              <a:rPr lang="en-US" altLang="en-US" sz="1200" dirty="0">
                <a:cs typeface="Arial" panose="020B0604020202020204" pitchFamily="34" charset="0"/>
              </a:rPr>
              <a:t>1. GOF Design Pattern Book</a:t>
            </a:r>
            <a:br>
              <a:rPr lang="en-US" altLang="en-US" sz="1200" dirty="0">
                <a:cs typeface="Arial" panose="020B0604020202020204" pitchFamily="34" charset="0"/>
              </a:rPr>
            </a:br>
            <a:r>
              <a:rPr lang="en-US" altLang="en-US" sz="1200" dirty="0">
                <a:cs typeface="Arial" panose="020B0604020202020204" pitchFamily="34" charset="0"/>
              </a:rPr>
              <a:t>                   2. “http://sourcemaking.com/</a:t>
            </a:r>
            <a:r>
              <a:rPr lang="en-US" altLang="en-US" sz="1200" dirty="0" err="1">
                <a:cs typeface="Arial" panose="020B0604020202020204" pitchFamily="34" charset="0"/>
              </a:rPr>
              <a:t>design_patterns</a:t>
            </a:r>
            <a:r>
              <a:rPr lang="en-US" altLang="en-US" sz="1200" dirty="0">
                <a:cs typeface="Arial" panose="020B0604020202020204" pitchFamily="34" charset="0"/>
              </a:rPr>
              <a:t>/composite/java/1” </a:t>
            </a:r>
          </a:p>
        </p:txBody>
      </p:sp>
      <p:pic>
        <p:nvPicPr>
          <p:cNvPr id="5" name="Picture 3">
            <a:extLst>
              <a:ext uri="{FF2B5EF4-FFF2-40B4-BE49-F238E27FC236}">
                <a16:creationId xmlns:a16="http://schemas.microsoft.com/office/drawing/2014/main" id="{7BB45C7D-CC38-42A8-9F47-1F149913E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333" y="674463"/>
            <a:ext cx="4396854" cy="2044100"/>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926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“Factory” Design Pattern</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570208"/>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t>Definition:</a:t>
            </a:r>
            <a:r>
              <a:rPr lang="en-US" altLang="en-US" sz="1400" dirty="0"/>
              <a:t> </a:t>
            </a:r>
            <a:r>
              <a:rPr lang="en-US" altLang="en-US" sz="1200" dirty="0"/>
              <a:t>Define an interface for creating an object, but let subclasses decide which class to instantiate. Factory Method lets a class defer instantiation to subclasses.</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t>Type:</a:t>
            </a:r>
            <a:r>
              <a:rPr lang="en-US" altLang="en-US" sz="1200" dirty="0"/>
              <a:t> Creational Pattern.</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400" dirty="0"/>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t>UML Diagram:</a:t>
            </a:r>
          </a:p>
          <a:p>
            <a:pPr algn="ct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cs typeface="Arial" panose="020B0604020202020204" pitchFamily="34" charset="0"/>
              </a:rPr>
              <a:t>Example:</a:t>
            </a:r>
            <a:br>
              <a:rPr lang="en-US" altLang="en-US" sz="1400" b="1" dirty="0">
                <a:cs typeface="Arial" panose="020B0604020202020204" pitchFamily="34" charset="0"/>
              </a:rPr>
            </a:br>
            <a:r>
              <a:rPr lang="en-US" altLang="en-US" sz="1200" dirty="0">
                <a:cs typeface="Arial" panose="020B0604020202020204" pitchFamily="34" charset="0"/>
              </a:rPr>
              <a:t>suppose an application asks for entering the name and sex of a person. If the sex is Male (M), it displays welcome message saying Hello Mr. &lt;Name&gt; and if the sex is Female (F), it displays message saying Hello </a:t>
            </a:r>
            <a:r>
              <a:rPr lang="en-US" altLang="en-US" sz="1200" dirty="0" err="1">
                <a:cs typeface="Arial" panose="020B0604020202020204" pitchFamily="34" charset="0"/>
              </a:rPr>
              <a:t>Ms</a:t>
            </a:r>
            <a:r>
              <a:rPr lang="en-US" altLang="en-US" sz="1200" dirty="0">
                <a:cs typeface="Arial" panose="020B0604020202020204" pitchFamily="34" charset="0"/>
              </a:rPr>
              <a:t> &lt;Name&gt;</a:t>
            </a:r>
          </a:p>
        </p:txBody>
      </p:sp>
      <p:pic>
        <p:nvPicPr>
          <p:cNvPr id="6" name="Picture 3">
            <a:extLst>
              <a:ext uri="{FF2B5EF4-FFF2-40B4-BE49-F238E27FC236}">
                <a16:creationId xmlns:a16="http://schemas.microsoft.com/office/drawing/2014/main" id="{B158F059-56FE-4DC4-950E-581C011ED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162" y="1734344"/>
            <a:ext cx="5019675" cy="1674812"/>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373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“Factory”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970318"/>
          </a:xfrm>
          <a:prstGeom prst="rect">
            <a:avLst/>
          </a:prstGeom>
          <a:noFill/>
        </p:spPr>
        <p:txBody>
          <a:bodyPr wrap="square" rtlCol="0">
            <a:spAutoFit/>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Salutation Example:</a:t>
            </a: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 </a:t>
            </a:r>
          </a:p>
        </p:txBody>
      </p:sp>
      <p:pic>
        <p:nvPicPr>
          <p:cNvPr id="6" name="Picture 3">
            <a:extLst>
              <a:ext uri="{FF2B5EF4-FFF2-40B4-BE49-F238E27FC236}">
                <a16:creationId xmlns:a16="http://schemas.microsoft.com/office/drawing/2014/main" id="{46DD5A60-9A92-4D5C-8B81-6A858FC4D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3636" y="928895"/>
            <a:ext cx="4376727" cy="3704615"/>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93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“Factory”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031873"/>
          </a:xfrm>
          <a:prstGeom prst="rect">
            <a:avLst/>
          </a:prstGeom>
          <a:noFill/>
        </p:spPr>
        <p:txBody>
          <a:bodyPr wrap="square" rtlCol="0">
            <a:spAutoFit/>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Salutation...</a:t>
            </a: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cs typeface="Arial" panose="020B0604020202020204" pitchFamily="34" charset="0"/>
              </a:rPr>
              <a:t>Reference: </a:t>
            </a:r>
            <a:r>
              <a:rPr lang="en-US" altLang="en-US" sz="1400" dirty="0">
                <a:cs typeface="Arial" panose="020B0604020202020204" pitchFamily="34" charset="0"/>
              </a:rPr>
              <a:t>1. </a:t>
            </a:r>
            <a:r>
              <a:rPr lang="en-US" altLang="en-US" sz="1200" dirty="0">
                <a:cs typeface="Arial" panose="020B0604020202020204" pitchFamily="34" charset="0"/>
              </a:rPr>
              <a:t>GOF Design Pattern Book</a:t>
            </a:r>
            <a:br>
              <a:rPr lang="en-US" altLang="en-US" sz="1400" dirty="0">
                <a:cs typeface="Arial" panose="020B0604020202020204" pitchFamily="34" charset="0"/>
              </a:rPr>
            </a:br>
            <a:r>
              <a:rPr lang="en-US" altLang="en-US" sz="1400" dirty="0">
                <a:cs typeface="Arial" panose="020B0604020202020204" pitchFamily="34" charset="0"/>
              </a:rPr>
              <a:t>                   2. </a:t>
            </a:r>
            <a:r>
              <a:rPr lang="en-US" altLang="en-US" sz="1200" dirty="0">
                <a:cs typeface="Arial" panose="020B0604020202020204" pitchFamily="34" charset="0"/>
              </a:rPr>
              <a:t>“http://www.allapplabs.com/</a:t>
            </a:r>
            <a:r>
              <a:rPr lang="en-US" altLang="en-US" sz="1200" dirty="0" err="1">
                <a:cs typeface="Arial" panose="020B0604020202020204" pitchFamily="34" charset="0"/>
              </a:rPr>
              <a:t>java_design_patterns</a:t>
            </a:r>
            <a:r>
              <a:rPr lang="en-US" altLang="en-US" sz="1200" dirty="0">
                <a:cs typeface="Arial" panose="020B0604020202020204" pitchFamily="34" charset="0"/>
              </a:rPr>
              <a:t>/factory_pattern.htm”  </a:t>
            </a:r>
          </a:p>
        </p:txBody>
      </p:sp>
      <p:pic>
        <p:nvPicPr>
          <p:cNvPr id="5" name="Picture 3">
            <a:extLst>
              <a:ext uri="{FF2B5EF4-FFF2-40B4-BE49-F238E27FC236}">
                <a16:creationId xmlns:a16="http://schemas.microsoft.com/office/drawing/2014/main" id="{F06A3731-AAC5-440A-9203-901A780E0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038" y="910912"/>
            <a:ext cx="5810564" cy="2896088"/>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346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“Abstract Factory” Design Pattern</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908762"/>
          </a:xfrm>
          <a:prstGeom prst="rect">
            <a:avLst/>
          </a:prstGeom>
          <a:noFill/>
        </p:spPr>
        <p:txBody>
          <a:bodyPr wrap="square" rtlCol="0">
            <a:spAutoFit/>
          </a:bodyPr>
          <a:lstStyle/>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t>Definition:</a:t>
            </a:r>
            <a:r>
              <a:rPr lang="en-US" altLang="en-US" sz="1200" b="1" dirty="0"/>
              <a:t> </a:t>
            </a:r>
            <a:r>
              <a:rPr lang="en-US" altLang="en-US" sz="1200" dirty="0"/>
              <a:t>Provide an interface for creating families of related or dependent objects without specifying their concrete classes.</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br>
              <a:rPr lang="en-US" altLang="en-US" sz="1200" dirty="0"/>
            </a:br>
            <a:r>
              <a:rPr lang="en-US" altLang="en-US" sz="1400" b="1" dirty="0"/>
              <a:t>Type: </a:t>
            </a:r>
            <a:r>
              <a:rPr lang="en-US" altLang="en-US" sz="1200" dirty="0"/>
              <a:t>Creational Pattern</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4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t>UML Diagram:</a:t>
            </a: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p:txBody>
      </p:sp>
      <p:pic>
        <p:nvPicPr>
          <p:cNvPr id="6" name="Picture 3">
            <a:extLst>
              <a:ext uri="{FF2B5EF4-FFF2-40B4-BE49-F238E27FC236}">
                <a16:creationId xmlns:a16="http://schemas.microsoft.com/office/drawing/2014/main" id="{F2605FCB-6CE1-45D8-97E0-FDCB0880A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0063" y="1728821"/>
            <a:ext cx="5431653" cy="2421147"/>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07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436161"/>
          </a:xfrm>
        </p:spPr>
        <p:txBody>
          <a:bodyPr/>
          <a:lstStyle/>
          <a:p>
            <a:r>
              <a:rPr lang="en-US" altLang="ja" sz="2000" b="1" dirty="0">
                <a:solidFill>
                  <a:schemeClr val="accent3"/>
                </a:solidFill>
                <a:latin typeface="Tw Cen MT" charset="0"/>
              </a:rPr>
              <a:t>Why Design Pattern?</a:t>
            </a:r>
            <a:endParaRPr lang="en-US" sz="2000" dirty="0">
              <a:latin typeface="Tw Cen MT" charset="0"/>
            </a:endParaRPr>
          </a:p>
        </p:txBody>
      </p:sp>
      <p:sp>
        <p:nvSpPr>
          <p:cNvPr id="8" name="TextBox 7">
            <a:extLst>
              <a:ext uri="{FF2B5EF4-FFF2-40B4-BE49-F238E27FC236}">
                <a16:creationId xmlns:a16="http://schemas.microsoft.com/office/drawing/2014/main" id="{AC3428A8-7E4A-420F-9A4A-F4DDF04E6BCA}"/>
              </a:ext>
            </a:extLst>
          </p:cNvPr>
          <p:cNvSpPr txBox="1"/>
          <p:nvPr/>
        </p:nvSpPr>
        <p:spPr>
          <a:xfrm>
            <a:off x="442127" y="516316"/>
            <a:ext cx="8581292" cy="4154984"/>
          </a:xfrm>
          <a:prstGeom prst="rect">
            <a:avLst/>
          </a:prstGeom>
          <a:noFill/>
        </p:spPr>
        <p:txBody>
          <a:bodyPr wrap="square" rtlCol="0">
            <a:spAutoFit/>
          </a:bodyPr>
          <a:lstStyle/>
          <a:p>
            <a:r>
              <a:rPr lang="en-US" altLang="en-US" sz="1200" b="1" dirty="0">
                <a:cs typeface="Arial" panose="020B0604020202020204" pitchFamily="34" charset="0"/>
              </a:rPr>
              <a:t>Reason to use Design Pattern with an example</a:t>
            </a:r>
            <a:r>
              <a:rPr lang="en-US" altLang="en-US" sz="1200" dirty="0">
                <a:cs typeface="Arial" panose="020B0604020202020204" pitchFamily="34" charset="0"/>
              </a:rPr>
              <a:t>:</a:t>
            </a:r>
            <a:br>
              <a:rPr lang="en-US" altLang="en-US" sz="1200" dirty="0">
                <a:cs typeface="Arial" panose="020B0604020202020204" pitchFamily="34" charset="0"/>
              </a:rPr>
            </a:br>
            <a:endParaRPr lang="en-US" altLang="en-US" sz="1200" dirty="0">
              <a:cs typeface="Arial" panose="020B0604020202020204" pitchFamily="34" charset="0"/>
            </a:endParaRPr>
          </a:p>
          <a:p>
            <a:r>
              <a:rPr lang="en-US" altLang="en-US" sz="1200" b="1" dirty="0">
                <a:cs typeface="Arial" panose="020B0604020202020204" pitchFamily="34" charset="0"/>
              </a:rPr>
              <a:t>What</a:t>
            </a:r>
            <a:r>
              <a:rPr lang="en-US" altLang="en-US" sz="1200" dirty="0">
                <a:cs typeface="Arial" panose="020B0604020202020204" pitchFamily="34" charset="0"/>
              </a:rPr>
              <a:t>:</a:t>
            </a:r>
          </a:p>
          <a:p>
            <a:pPr marL="171450" indent="-171450">
              <a:buFont typeface="Wingdings" panose="05000000000000000000" pitchFamily="2" charset="2"/>
              <a:buChar char="v"/>
            </a:pPr>
            <a:r>
              <a:rPr lang="en-GB" altLang="en-US" sz="1200" dirty="0">
                <a:cs typeface="Arial" panose="020B0604020202020204" pitchFamily="34" charset="0"/>
              </a:rPr>
              <a:t>The Model/View/Controller (MVC) triad of classes is used to build user interfaces in Smalltalk-80. </a:t>
            </a:r>
          </a:p>
          <a:p>
            <a:pPr marL="171450" indent="-171450">
              <a:buFont typeface="Wingdings" panose="05000000000000000000" pitchFamily="2" charset="2"/>
              <a:buChar char="v"/>
            </a:pPr>
            <a:endParaRPr lang="en-GB" altLang="en-US" sz="1200" dirty="0">
              <a:cs typeface="Arial" panose="020B0604020202020204" pitchFamily="34" charset="0"/>
            </a:endParaRPr>
          </a:p>
          <a:p>
            <a:pPr marL="171450" indent="-171450">
              <a:buFont typeface="Wingdings" panose="05000000000000000000" pitchFamily="2" charset="2"/>
              <a:buChar char="v"/>
            </a:pPr>
            <a:r>
              <a:rPr lang="en-GB" altLang="en-US" sz="1200" dirty="0">
                <a:cs typeface="Arial" panose="020B0604020202020204" pitchFamily="34" charset="0"/>
              </a:rPr>
              <a:t>Looking at the design patterns inside MVC should help you see what we mean by the term "pattern.“</a:t>
            </a:r>
          </a:p>
          <a:p>
            <a:endParaRPr lang="en-GB" altLang="en-US" sz="1200" dirty="0">
              <a:cs typeface="Arial" panose="020B0604020202020204" pitchFamily="34" charset="0"/>
            </a:endParaRPr>
          </a:p>
          <a:p>
            <a:endParaRPr lang="en-GB" altLang="en-US" sz="1200" b="1" dirty="0">
              <a:cs typeface="Arial" panose="020B0604020202020204" pitchFamily="34" charset="0"/>
            </a:endParaRPr>
          </a:p>
          <a:p>
            <a:endParaRPr lang="en-GB" altLang="en-US" sz="1200" b="1"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p:txBody>
      </p:sp>
      <p:pic>
        <p:nvPicPr>
          <p:cNvPr id="3" name="Picture 2" descr="Diagram&#10;&#10;Description automatically generated">
            <a:extLst>
              <a:ext uri="{FF2B5EF4-FFF2-40B4-BE49-F238E27FC236}">
                <a16:creationId xmlns:a16="http://schemas.microsoft.com/office/drawing/2014/main" id="{96211589-0575-4726-9759-AC0D2C5AA058}"/>
              </a:ext>
            </a:extLst>
          </p:cNvPr>
          <p:cNvPicPr>
            <a:picLocks noChangeAspect="1"/>
          </p:cNvPicPr>
          <p:nvPr/>
        </p:nvPicPr>
        <p:blipFill>
          <a:blip r:embed="rId2"/>
          <a:stretch>
            <a:fillRect/>
          </a:stretch>
        </p:blipFill>
        <p:spPr>
          <a:xfrm>
            <a:off x="2823271" y="1779552"/>
            <a:ext cx="3819003" cy="27070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97990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“Abstract Factory”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154984"/>
          </a:xfrm>
          <a:prstGeom prst="rect">
            <a:avLst/>
          </a:prstGeom>
          <a:noFill/>
        </p:spPr>
        <p:txBody>
          <a:bodyPr wrap="square" rtlCol="0">
            <a:spAutoFit/>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 GUI Factory </a:t>
            </a:r>
            <a:r>
              <a:rPr lang="en-US" altLang="en-US" sz="1200" dirty="0"/>
              <a:t>Class Diagram:</a:t>
            </a: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p:txBody>
      </p:sp>
      <p:pic>
        <p:nvPicPr>
          <p:cNvPr id="6" name="Picture 3">
            <a:extLst>
              <a:ext uri="{FF2B5EF4-FFF2-40B4-BE49-F238E27FC236}">
                <a16:creationId xmlns:a16="http://schemas.microsoft.com/office/drawing/2014/main" id="{91483547-17D8-475A-A942-08E589027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472" y="972775"/>
            <a:ext cx="5547056" cy="3590396"/>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535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“Abstract Factory”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970318"/>
          </a:xfrm>
          <a:prstGeom prst="rect">
            <a:avLst/>
          </a:prstGeom>
          <a:noFill/>
        </p:spPr>
        <p:txBody>
          <a:bodyPr wrap="square" rtlCol="0">
            <a:spAutoFit/>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a:t>
            </a: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p:txBody>
      </p:sp>
      <p:pic>
        <p:nvPicPr>
          <p:cNvPr id="5" name="Picture 3">
            <a:extLst>
              <a:ext uri="{FF2B5EF4-FFF2-40B4-BE49-F238E27FC236}">
                <a16:creationId xmlns:a16="http://schemas.microsoft.com/office/drawing/2014/main" id="{487A20DA-6D01-4BCB-8E42-E19A0E323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7344" y="802765"/>
            <a:ext cx="3609312" cy="3830742"/>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057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“Abstract Factory”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970318"/>
          </a:xfrm>
          <a:prstGeom prst="rect">
            <a:avLst/>
          </a:prstGeom>
          <a:noFill/>
        </p:spPr>
        <p:txBody>
          <a:bodyPr wrap="square" rtlCol="0">
            <a:spAutoFit/>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a:t>
            </a:r>
            <a:r>
              <a:rPr lang="en-US" altLang="en-US" sz="1200" b="1" dirty="0">
                <a:sym typeface="Wingdings" panose="05000000000000000000" pitchFamily="2" charset="2"/>
              </a:rPr>
              <a:t>: (Continued…..)</a:t>
            </a: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p:txBody>
      </p:sp>
      <p:pic>
        <p:nvPicPr>
          <p:cNvPr id="6" name="Picture 3">
            <a:extLst>
              <a:ext uri="{FF2B5EF4-FFF2-40B4-BE49-F238E27FC236}">
                <a16:creationId xmlns:a16="http://schemas.microsoft.com/office/drawing/2014/main" id="{CE0C2772-E93D-4427-9040-DA784E160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7120" y="971631"/>
            <a:ext cx="4549760" cy="3742264"/>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39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“Abstract Factory”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031873"/>
          </a:xfrm>
          <a:prstGeom prst="rect">
            <a:avLst/>
          </a:prstGeom>
          <a:noFill/>
        </p:spPr>
        <p:txBody>
          <a:bodyPr wrap="square" rtlCol="0">
            <a:spAutoFit/>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a:t>
            </a:r>
            <a:r>
              <a:rPr lang="en-US" altLang="en-US" sz="1200" b="1" dirty="0">
                <a:sym typeface="Wingdings" panose="05000000000000000000" pitchFamily="2" charset="2"/>
              </a:rPr>
              <a:t>: (Continued…..)</a:t>
            </a: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cs typeface="Arial" panose="020B0604020202020204" pitchFamily="34" charset="0"/>
              </a:rPr>
              <a:t>Reference: </a:t>
            </a:r>
            <a:r>
              <a:rPr lang="en-US" altLang="en-US" sz="1400" dirty="0">
                <a:cs typeface="Arial" panose="020B0604020202020204" pitchFamily="34" charset="0"/>
              </a:rPr>
              <a:t>1. </a:t>
            </a:r>
            <a:r>
              <a:rPr lang="en-US" altLang="en-US" sz="1200" dirty="0">
                <a:cs typeface="Arial" panose="020B0604020202020204" pitchFamily="34" charset="0"/>
              </a:rPr>
              <a:t>GOF Design Pattern Book</a:t>
            </a:r>
            <a:br>
              <a:rPr lang="en-US" altLang="en-US" sz="1400" dirty="0">
                <a:cs typeface="Arial" panose="020B0604020202020204" pitchFamily="34" charset="0"/>
              </a:rPr>
            </a:br>
            <a:r>
              <a:rPr lang="en-US" altLang="en-US" sz="1400" dirty="0">
                <a:cs typeface="Arial" panose="020B0604020202020204" pitchFamily="34" charset="0"/>
              </a:rPr>
              <a:t>                   2.</a:t>
            </a:r>
            <a:r>
              <a:rPr lang="en-US" altLang="en-US" sz="1200" dirty="0">
                <a:cs typeface="Arial" panose="020B0604020202020204" pitchFamily="34" charset="0"/>
              </a:rPr>
              <a:t> “http://java.dzone.com/articles/design-patterns-abstract-factory” </a:t>
            </a:r>
          </a:p>
        </p:txBody>
      </p:sp>
      <p:pic>
        <p:nvPicPr>
          <p:cNvPr id="5" name="Picture 3">
            <a:extLst>
              <a:ext uri="{FF2B5EF4-FFF2-40B4-BE49-F238E27FC236}">
                <a16:creationId xmlns:a16="http://schemas.microsoft.com/office/drawing/2014/main" id="{FCA89A59-A175-4C1C-A804-F01A9BFFE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467" y="920436"/>
            <a:ext cx="4585066" cy="2972296"/>
          </a:xfrm>
          <a:prstGeom prst="rect">
            <a:avLst/>
          </a:prstGeom>
          <a:noFill/>
          <a:ln w="36720">
            <a:solidFill>
              <a:srgbClr val="008000"/>
            </a:solidFill>
            <a:prstDash val="sysDot"/>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025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“Decorator” Design Pattern</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154984"/>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Definition:</a:t>
            </a:r>
            <a:r>
              <a:rPr lang="en-US" altLang="en-US" sz="1200" dirty="0"/>
              <a:t> Attach additional responsibilities to an object dynamically. Decorators provide a flexible alternative to subclassing for extending functionality.</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Type: </a:t>
            </a:r>
            <a:r>
              <a:rPr lang="en-US" altLang="en-US" sz="1200" dirty="0"/>
              <a:t>Structural Pattern</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UML Diagram: </a:t>
            </a:r>
          </a:p>
          <a:p>
            <a:pPr algn="ct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Some time we want to add responsibilities to individual objects, not to an entire class. A graphical user interface toolkit, for example, should let you add properties like borders or behaviors like scrolling to any user interface component.</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One way to add responsibilities is with inheritance. Inheriting a border from another class puts a border around every subclass instance. This is inflexible, however, because the choice of border is made statically. A client can't control how and when to decorate the component with a border.</a:t>
            </a:r>
          </a:p>
        </p:txBody>
      </p:sp>
      <p:pic>
        <p:nvPicPr>
          <p:cNvPr id="6" name="Picture 3">
            <a:extLst>
              <a:ext uri="{FF2B5EF4-FFF2-40B4-BE49-F238E27FC236}">
                <a16:creationId xmlns:a16="http://schemas.microsoft.com/office/drawing/2014/main" id="{06179395-DE64-4302-8665-E40C625439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020" y="1170999"/>
            <a:ext cx="4273959" cy="2295684"/>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080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“Decorator”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970318"/>
          </a:xfrm>
          <a:prstGeom prst="rect">
            <a:avLst/>
          </a:prstGeom>
          <a:noFill/>
        </p:spPr>
        <p:txBody>
          <a:bodyPr wrap="square" rtlCol="0">
            <a:spAutoFit/>
          </a:bodyPr>
          <a:lstStyle/>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A more flexible approach is to enclose the component in another object that adds the border. The enclosing object is called a </a:t>
            </a:r>
            <a:r>
              <a:rPr lang="en-US" altLang="en-US" sz="1200" b="1" dirty="0"/>
              <a:t>decorator.</a:t>
            </a:r>
            <a:r>
              <a:rPr lang="en-US" altLang="en-US" sz="1200" dirty="0"/>
              <a:t> The decorator conforms to the interface of the component it decorates so that its presence is transparent to the component's clients. The decorator forwards requests to the component and may perform additional actions (such as drawing a border) before or after forwarding. Transparency lets you nest decorators recursively, thereby allowing an unlimited number of added responsibilities.</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For example, suppose we have a </a:t>
            </a:r>
            <a:r>
              <a:rPr lang="en-US" altLang="en-US" sz="1200" dirty="0" err="1">
                <a:cs typeface="Arial" panose="020B0604020202020204" pitchFamily="34" charset="0"/>
              </a:rPr>
              <a:t>TextView</a:t>
            </a:r>
            <a:r>
              <a:rPr lang="en-US" altLang="en-US" sz="1200" dirty="0">
                <a:cs typeface="Arial" panose="020B0604020202020204" pitchFamily="34" charset="0"/>
              </a:rPr>
              <a:t> object that displays text in a window. </a:t>
            </a:r>
            <a:r>
              <a:rPr lang="en-US" altLang="en-US" sz="1200" dirty="0" err="1">
                <a:cs typeface="Arial" panose="020B0604020202020204" pitchFamily="34" charset="0"/>
              </a:rPr>
              <a:t>TextView</a:t>
            </a:r>
            <a:r>
              <a:rPr lang="en-US" altLang="en-US" sz="1200" dirty="0">
                <a:cs typeface="Arial" panose="020B0604020202020204" pitchFamily="34" charset="0"/>
              </a:rPr>
              <a:t> has no scroll bars by default, because we might not always need them. When we do, we can use a </a:t>
            </a:r>
            <a:r>
              <a:rPr lang="en-US" altLang="en-US" sz="1200" dirty="0" err="1">
                <a:cs typeface="Arial" panose="020B0604020202020204" pitchFamily="34" charset="0"/>
              </a:rPr>
              <a:t>ScrollDecorator</a:t>
            </a:r>
            <a:r>
              <a:rPr lang="en-US" altLang="en-US" sz="1200" dirty="0">
                <a:cs typeface="Arial" panose="020B0604020202020204" pitchFamily="34" charset="0"/>
              </a:rPr>
              <a:t> to add them. Suppose we also want to add a thick black border around the </a:t>
            </a:r>
            <a:r>
              <a:rPr lang="en-US" altLang="en-US" sz="1200" dirty="0" err="1">
                <a:cs typeface="Arial" panose="020B0604020202020204" pitchFamily="34" charset="0"/>
              </a:rPr>
              <a:t>TextView</a:t>
            </a:r>
            <a:r>
              <a:rPr lang="en-US" altLang="en-US" sz="1200" dirty="0">
                <a:cs typeface="Arial" panose="020B0604020202020204" pitchFamily="34" charset="0"/>
              </a:rPr>
              <a:t>. We can use a </a:t>
            </a:r>
            <a:r>
              <a:rPr lang="en-US" altLang="en-US" sz="1200" dirty="0" err="1">
                <a:cs typeface="Arial" panose="020B0604020202020204" pitchFamily="34" charset="0"/>
              </a:rPr>
              <a:t>BorderDecorator</a:t>
            </a:r>
            <a:r>
              <a:rPr lang="en-US" altLang="en-US" sz="1200" dirty="0">
                <a:cs typeface="Arial" panose="020B0604020202020204" pitchFamily="34" charset="0"/>
              </a:rPr>
              <a:t> to add this as well. We simply compose the decorators with the </a:t>
            </a:r>
            <a:r>
              <a:rPr lang="en-US" altLang="en-US" sz="1200" dirty="0" err="1">
                <a:cs typeface="Arial" panose="020B0604020202020204" pitchFamily="34" charset="0"/>
              </a:rPr>
              <a:t>TextView</a:t>
            </a:r>
            <a:r>
              <a:rPr lang="en-US" altLang="en-US" sz="1200" dirty="0">
                <a:cs typeface="Arial" panose="020B0604020202020204" pitchFamily="34" charset="0"/>
              </a:rPr>
              <a:t> to produce the desired result.</a:t>
            </a:r>
          </a:p>
        </p:txBody>
      </p:sp>
      <p:pic>
        <p:nvPicPr>
          <p:cNvPr id="6" name="Picture 3">
            <a:extLst>
              <a:ext uri="{FF2B5EF4-FFF2-40B4-BE49-F238E27FC236}">
                <a16:creationId xmlns:a16="http://schemas.microsoft.com/office/drawing/2014/main" id="{73C742D2-DC0B-4143-8CF1-0139C2710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7979" y="1671793"/>
            <a:ext cx="4648196" cy="1945611"/>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2222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“Decorator”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2677656"/>
          </a:xfrm>
          <a:prstGeom prst="rect">
            <a:avLst/>
          </a:prstGeom>
          <a:noFill/>
        </p:spPr>
        <p:txBody>
          <a:bodyPr wrap="square" rtlCol="0">
            <a:spAutoFit/>
          </a:bodyPr>
          <a:lstStyle/>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The following object diagram shows how to compose a </a:t>
            </a:r>
            <a:r>
              <a:rPr lang="en-US" altLang="en-US" sz="1200" dirty="0" err="1">
                <a:cs typeface="Arial" panose="020B0604020202020204" pitchFamily="34" charset="0"/>
              </a:rPr>
              <a:t>TextView</a:t>
            </a:r>
            <a:r>
              <a:rPr lang="en-US" altLang="en-US" sz="1200" dirty="0">
                <a:cs typeface="Arial" panose="020B0604020202020204" pitchFamily="34" charset="0"/>
              </a:rPr>
              <a:t> object with </a:t>
            </a:r>
            <a:r>
              <a:rPr lang="en-US" altLang="en-US" sz="1200" dirty="0" err="1">
                <a:cs typeface="Arial" panose="020B0604020202020204" pitchFamily="34" charset="0"/>
              </a:rPr>
              <a:t>BorderDecorator</a:t>
            </a:r>
            <a:r>
              <a:rPr lang="en-US" altLang="en-US" sz="1200" dirty="0">
                <a:cs typeface="Arial" panose="020B0604020202020204" pitchFamily="34" charset="0"/>
              </a:rPr>
              <a:t> and </a:t>
            </a:r>
            <a:r>
              <a:rPr lang="en-US" altLang="en-US" sz="1200" dirty="0" err="1">
                <a:cs typeface="Arial" panose="020B0604020202020204" pitchFamily="34" charset="0"/>
              </a:rPr>
              <a:t>ScrollDecorator</a:t>
            </a:r>
            <a:r>
              <a:rPr lang="en-US" altLang="en-US" sz="1200" dirty="0">
                <a:cs typeface="Arial" panose="020B0604020202020204" pitchFamily="34" charset="0"/>
              </a:rPr>
              <a:t> objects to produce a bordered, scrollable text view:</a:t>
            </a: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p:txBody>
      </p:sp>
      <p:pic>
        <p:nvPicPr>
          <p:cNvPr id="5" name="Picture 4">
            <a:extLst>
              <a:ext uri="{FF2B5EF4-FFF2-40B4-BE49-F238E27FC236}">
                <a16:creationId xmlns:a16="http://schemas.microsoft.com/office/drawing/2014/main" id="{6AFC5DB0-1AF3-4946-AFA8-9F1E9547E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9468" y="1555750"/>
            <a:ext cx="4945063" cy="1016000"/>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06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“Decorator”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2308324"/>
          </a:xfrm>
          <a:prstGeom prst="rect">
            <a:avLst/>
          </a:prstGeom>
          <a:noFill/>
        </p:spPr>
        <p:txBody>
          <a:bodyPr wrap="square" rtlCol="0">
            <a:spAutoFit/>
          </a:bodyPr>
          <a:lstStyle/>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p:txBody>
      </p:sp>
      <p:pic>
        <p:nvPicPr>
          <p:cNvPr id="6" name="Picture 3">
            <a:extLst>
              <a:ext uri="{FF2B5EF4-FFF2-40B4-BE49-F238E27FC236}">
                <a16:creationId xmlns:a16="http://schemas.microsoft.com/office/drawing/2014/main" id="{93075B9E-57D1-4FA8-A766-F77C00DF4B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0514" y="699084"/>
            <a:ext cx="4782971" cy="3745331"/>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687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“Decorator”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970318"/>
          </a:xfrm>
          <a:prstGeom prst="rect">
            <a:avLst/>
          </a:prstGeom>
          <a:noFill/>
        </p:spPr>
        <p:txBody>
          <a:bodyPr wrap="square" rtlCol="0">
            <a:spAutoFit/>
          </a:bodyPr>
          <a:lstStyle/>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The following classes contain the decorators for all Window classes, including the decorator classes themselves.</a:t>
            </a: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p:txBody>
      </p:sp>
      <p:pic>
        <p:nvPicPr>
          <p:cNvPr id="5" name="Picture 3">
            <a:extLst>
              <a:ext uri="{FF2B5EF4-FFF2-40B4-BE49-F238E27FC236}">
                <a16:creationId xmlns:a16="http://schemas.microsoft.com/office/drawing/2014/main" id="{F3F33F0D-7997-4A78-BEED-62E4D0692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390" y="1057989"/>
            <a:ext cx="7013220" cy="3027521"/>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9315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“Decorator”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154984"/>
          </a:xfrm>
          <a:prstGeom prst="rect">
            <a:avLst/>
          </a:prstGeom>
          <a:noFill/>
        </p:spPr>
        <p:txBody>
          <a:bodyPr wrap="square" rtlCol="0">
            <a:spAutoFit/>
          </a:bodyPr>
          <a:lstStyle/>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Here's a test program that creates a Window instance which is fully decorated (i.e., with vertical and horizontal scrollbars), and prints its description:</a:t>
            </a: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p:txBody>
      </p:sp>
      <p:pic>
        <p:nvPicPr>
          <p:cNvPr id="6" name="Picture 3">
            <a:extLst>
              <a:ext uri="{FF2B5EF4-FFF2-40B4-BE49-F238E27FC236}">
                <a16:creationId xmlns:a16="http://schemas.microsoft.com/office/drawing/2014/main" id="{15B01F01-6B15-4DF5-AA13-7AC0E8082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857" y="1100852"/>
            <a:ext cx="5434393" cy="3521389"/>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384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436161"/>
          </a:xfrm>
        </p:spPr>
        <p:txBody>
          <a:bodyPr/>
          <a:lstStyle/>
          <a:p>
            <a:r>
              <a:rPr lang="en-US" altLang="ja" sz="2000" b="1" dirty="0">
                <a:solidFill>
                  <a:schemeClr val="accent3"/>
                </a:solidFill>
                <a:latin typeface="Tw Cen MT" charset="0"/>
              </a:rPr>
              <a:t>Example of Design Pattern?</a:t>
            </a:r>
            <a:endParaRPr lang="en-US" sz="2000" dirty="0">
              <a:latin typeface="Tw Cen MT" charset="0"/>
            </a:endParaRPr>
          </a:p>
        </p:txBody>
      </p:sp>
      <p:sp>
        <p:nvSpPr>
          <p:cNvPr id="8" name="TextBox 7">
            <a:extLst>
              <a:ext uri="{FF2B5EF4-FFF2-40B4-BE49-F238E27FC236}">
                <a16:creationId xmlns:a16="http://schemas.microsoft.com/office/drawing/2014/main" id="{AC3428A8-7E4A-420F-9A4A-F4DDF04E6BCA}"/>
              </a:ext>
            </a:extLst>
          </p:cNvPr>
          <p:cNvSpPr txBox="1"/>
          <p:nvPr/>
        </p:nvSpPr>
        <p:spPr>
          <a:xfrm>
            <a:off x="442127" y="516316"/>
            <a:ext cx="8581292" cy="4154984"/>
          </a:xfrm>
          <a:prstGeom prst="rect">
            <a:avLst/>
          </a:prstGeom>
          <a:noFill/>
        </p:spPr>
        <p:txBody>
          <a:bodyPr wrap="square" rtlCol="0">
            <a:spAutoFit/>
          </a:bodyPr>
          <a:lstStyle/>
          <a:p>
            <a:r>
              <a:rPr lang="en-US" altLang="en-US" sz="1200" b="1" dirty="0">
                <a:cs typeface="Arial" panose="020B0604020202020204" pitchFamily="34" charset="0"/>
              </a:rPr>
              <a:t>Reason to use Design Pattern with an example: (</a:t>
            </a:r>
            <a:r>
              <a:rPr lang="en-US" altLang="en-US" sz="1200" dirty="0">
                <a:cs typeface="Arial" panose="020B0604020202020204" pitchFamily="34" charset="0"/>
                <a:sym typeface="Wingdings" panose="05000000000000000000" pitchFamily="2" charset="2"/>
              </a:rPr>
              <a:t>Continued…)</a:t>
            </a:r>
            <a:br>
              <a:rPr lang="en-US" altLang="en-US" sz="1200" dirty="0">
                <a:cs typeface="Arial" panose="020B0604020202020204" pitchFamily="34" charset="0"/>
              </a:rPr>
            </a:br>
            <a:endParaRPr lang="en-GB" altLang="en-US" sz="1200" b="1" dirty="0">
              <a:cs typeface="Arial" panose="020B0604020202020204" pitchFamily="34" charset="0"/>
            </a:endParaRPr>
          </a:p>
          <a:p>
            <a:r>
              <a:rPr lang="en-GB" altLang="en-US" sz="1200" b="1" dirty="0">
                <a:cs typeface="Arial" panose="020B0604020202020204" pitchFamily="34" charset="0"/>
              </a:rPr>
              <a:t>How</a:t>
            </a:r>
            <a:r>
              <a:rPr lang="en-GB" altLang="en-US" sz="1200" dirty="0">
                <a:cs typeface="Arial" panose="020B0604020202020204" pitchFamily="34" charset="0"/>
              </a:rPr>
              <a:t>:</a:t>
            </a:r>
          </a:p>
          <a:p>
            <a:pPr marL="171450" indent="-171450">
              <a:buFont typeface="Wingdings" panose="05000000000000000000" pitchFamily="2" charset="2"/>
              <a:buChar char="v"/>
            </a:pPr>
            <a:r>
              <a:rPr lang="en-GB" altLang="en-US" sz="1200" dirty="0">
                <a:cs typeface="Arial" panose="020B0604020202020204" pitchFamily="34" charset="0"/>
              </a:rPr>
              <a:t>MVC consists of three kinds of objects. </a:t>
            </a:r>
          </a:p>
          <a:p>
            <a:pPr marL="171450" indent="-171450">
              <a:buFont typeface="Wingdings" panose="05000000000000000000" pitchFamily="2" charset="2"/>
              <a:buChar char="v"/>
            </a:pPr>
            <a:endParaRPr lang="en-GB" altLang="en-US" sz="1200" dirty="0">
              <a:cs typeface="Arial" panose="020B0604020202020204" pitchFamily="34" charset="0"/>
            </a:endParaRPr>
          </a:p>
          <a:p>
            <a:pPr marL="171450" indent="-171450">
              <a:buFont typeface="Wingdings" panose="05000000000000000000" pitchFamily="2" charset="2"/>
              <a:buChar char="v"/>
            </a:pPr>
            <a:r>
              <a:rPr lang="en-GB" altLang="en-US" sz="1200" dirty="0">
                <a:cs typeface="Arial" panose="020B0604020202020204" pitchFamily="34" charset="0"/>
              </a:rPr>
              <a:t>The Model is the application object, the View is its screen presentation, and the Controller defines the way the user interface reacts to user input. </a:t>
            </a:r>
          </a:p>
          <a:p>
            <a:pPr marL="171450" indent="-171450">
              <a:buFont typeface="Wingdings" panose="05000000000000000000" pitchFamily="2" charset="2"/>
              <a:buChar char="v"/>
            </a:pPr>
            <a:endParaRPr lang="en-GB" altLang="en-US" sz="1200" dirty="0">
              <a:cs typeface="Arial" panose="020B0604020202020204" pitchFamily="34" charset="0"/>
            </a:endParaRPr>
          </a:p>
          <a:p>
            <a:pPr marL="171450" indent="-171450">
              <a:buFont typeface="Wingdings" panose="05000000000000000000" pitchFamily="2" charset="2"/>
              <a:buChar char="v"/>
            </a:pPr>
            <a:r>
              <a:rPr lang="en-GB" altLang="en-US" sz="1200" dirty="0">
                <a:cs typeface="Arial" panose="020B0604020202020204" pitchFamily="34" charset="0"/>
              </a:rPr>
              <a:t>Before MVC, user interface designs tended to lump these objects together. MVC decouples them to increase flexibility and reuse.</a:t>
            </a: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78E65FAE-76EF-44B1-8C26-8E205A6B08C9}"/>
              </a:ext>
            </a:extLst>
          </p:cNvPr>
          <p:cNvPicPr>
            <a:picLocks noChangeAspect="1"/>
          </p:cNvPicPr>
          <p:nvPr/>
        </p:nvPicPr>
        <p:blipFill>
          <a:blip r:embed="rId2"/>
          <a:stretch>
            <a:fillRect/>
          </a:stretch>
        </p:blipFill>
        <p:spPr>
          <a:xfrm>
            <a:off x="3220417" y="2442572"/>
            <a:ext cx="2703166" cy="19161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33935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“Decorator”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970318"/>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The output of this program is "simple window, including vertical scrollbars, including horizontal scrollbars". Notice how the </a:t>
            </a:r>
            <a:r>
              <a:rPr lang="en-US" altLang="en-US" sz="1200" dirty="0" err="1">
                <a:cs typeface="Arial" panose="020B0604020202020204" pitchFamily="34" charset="0"/>
              </a:rPr>
              <a:t>getDescription</a:t>
            </a:r>
            <a:r>
              <a:rPr lang="en-US" altLang="en-US" sz="1200" dirty="0">
                <a:cs typeface="Arial" panose="020B0604020202020204" pitchFamily="34" charset="0"/>
              </a:rPr>
              <a:t> method of the two decorators first retrieve the decorated Window's description and </a:t>
            </a:r>
            <a:r>
              <a:rPr lang="en-US" altLang="en-US" sz="1200" i="1" dirty="0">
                <a:cs typeface="Arial" panose="020B0604020202020204" pitchFamily="34" charset="0"/>
              </a:rPr>
              <a:t>decorates</a:t>
            </a:r>
            <a:r>
              <a:rPr lang="en-US" altLang="en-US" sz="1200" dirty="0">
                <a:cs typeface="Arial" panose="020B0604020202020204" pitchFamily="34" charset="0"/>
              </a:rPr>
              <a:t> it with a suffix</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Reference: 1. GOF Design Pattern Book</a:t>
            </a:r>
            <a:br>
              <a:rPr lang="en-US" altLang="en-US" sz="1200" dirty="0">
                <a:cs typeface="Arial" panose="020B0604020202020204" pitchFamily="34" charset="0"/>
              </a:rPr>
            </a:br>
            <a:r>
              <a:rPr lang="en-US" altLang="en-US" sz="1200" dirty="0">
                <a:cs typeface="Arial" panose="020B0604020202020204" pitchFamily="34" charset="0"/>
              </a:rPr>
              <a:t>                   2. “http://en.wikipedia.org/wiki/</a:t>
            </a:r>
            <a:r>
              <a:rPr lang="en-US" altLang="en-US" sz="1200" dirty="0" err="1">
                <a:cs typeface="Arial" panose="020B0604020202020204" pitchFamily="34" charset="0"/>
              </a:rPr>
              <a:t>Decorator_pattern</a:t>
            </a:r>
            <a:r>
              <a:rPr lang="en-US" altLang="en-US" sz="1200" dirty="0">
                <a:cs typeface="Arial" panose="020B0604020202020204" pitchFamily="34" charset="0"/>
              </a:rPr>
              <a:t>”</a:t>
            </a: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p:txBody>
      </p:sp>
    </p:spTree>
    <p:extLst>
      <p:ext uri="{BB962C8B-B14F-4D97-AF65-F5344CB8AC3E}">
        <p14:creationId xmlns:p14="http://schemas.microsoft.com/office/powerpoint/2010/main" val="1037232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“Observer” Design Pattern</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154984"/>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Definition: </a:t>
            </a:r>
            <a:r>
              <a:rPr lang="en-US" altLang="en-US" sz="1200" dirty="0"/>
              <a:t>Define a one-to-many dependency between objects so that when one object changes state, all its dependents are notified and updated automatically.</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Type: </a:t>
            </a:r>
            <a:r>
              <a:rPr lang="en-US" altLang="en-US" sz="1200" dirty="0"/>
              <a:t>Behavioral Pattern</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UML Diagram:</a:t>
            </a:r>
          </a:p>
          <a:p>
            <a:pPr algn="ct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Many graphical user interface toolkits separate the presentational aspects of the user interface from the underlying application data. Classes defining application data and presentations can be reused independently. They can work together, too. Both a spreadsheet object and bar chart object can depict information in the same application data object using different presentations. The spreadsheet and the bar chart don't know about each other, thereby letting you reuse only the one you need. But they </a:t>
            </a:r>
            <a:r>
              <a:rPr lang="en-US" altLang="en-US" sz="1200" i="1" dirty="0">
                <a:cs typeface="Arial" panose="020B0604020202020204" pitchFamily="34" charset="0"/>
              </a:rPr>
              <a:t>behave </a:t>
            </a:r>
            <a:r>
              <a:rPr lang="en-US" altLang="en-US" sz="1200" dirty="0">
                <a:cs typeface="Arial" panose="020B0604020202020204" pitchFamily="34" charset="0"/>
              </a:rPr>
              <a:t>as though they do. When the user changes the information in the spreadsheet, the bar chart reflects the changes immediately, and vice versa.</a:t>
            </a:r>
          </a:p>
        </p:txBody>
      </p:sp>
      <p:pic>
        <p:nvPicPr>
          <p:cNvPr id="4" name="Picture 3">
            <a:extLst>
              <a:ext uri="{FF2B5EF4-FFF2-40B4-BE49-F238E27FC236}">
                <a16:creationId xmlns:a16="http://schemas.microsoft.com/office/drawing/2014/main" id="{4EB78B9F-763C-43B8-8AD0-57F93CE94B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915" y="1473526"/>
            <a:ext cx="5168170" cy="2035680"/>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354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“Observer”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970318"/>
          </a:xfrm>
          <a:prstGeom prst="rect">
            <a:avLst/>
          </a:prstGeom>
          <a:noFill/>
        </p:spPr>
        <p:txBody>
          <a:bodyPr wrap="square" rtlCol="0">
            <a:spAutoFit/>
          </a:bodyPr>
          <a:lstStyle/>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This behavior implies that the spreadsheet and bar chart are dependent on the data object and therefore should be notified of any change in its state. And there's no reason to limit the number of dependent objects to two; there may be any number of different user interfaces to the same data.</a:t>
            </a:r>
            <a:br>
              <a:rPr lang="en-US" altLang="en-US" sz="1200" dirty="0">
                <a:cs typeface="Arial" panose="020B0604020202020204" pitchFamily="34" charset="0"/>
              </a:rPr>
            </a:br>
            <a:br>
              <a:rPr lang="en-US" altLang="en-US" sz="1200" dirty="0">
                <a:cs typeface="Arial" panose="020B0604020202020204" pitchFamily="34" charset="0"/>
              </a:rPr>
            </a:br>
            <a:r>
              <a:rPr lang="en-US" altLang="en-US" sz="1200" dirty="0">
                <a:cs typeface="Arial" panose="020B0604020202020204" pitchFamily="34" charset="0"/>
              </a:rPr>
              <a:t>The Observer pattern describes how to establish these relationships. The key objects in this pattern are </a:t>
            </a:r>
            <a:r>
              <a:rPr lang="en-US" altLang="en-US" sz="1200" b="1" dirty="0">
                <a:cs typeface="Arial" panose="020B0604020202020204" pitchFamily="34" charset="0"/>
              </a:rPr>
              <a:t>subject </a:t>
            </a:r>
            <a:r>
              <a:rPr lang="en-US" altLang="en-US" sz="1200" dirty="0">
                <a:cs typeface="Arial" panose="020B0604020202020204" pitchFamily="34" charset="0"/>
              </a:rPr>
              <a:t>and </a:t>
            </a:r>
            <a:r>
              <a:rPr lang="en-US" altLang="en-US" sz="1200" b="1" dirty="0">
                <a:cs typeface="Arial" panose="020B0604020202020204" pitchFamily="34" charset="0"/>
              </a:rPr>
              <a:t>observer</a:t>
            </a:r>
            <a:r>
              <a:rPr lang="en-US" altLang="en-US" sz="1200" dirty="0">
                <a:cs typeface="Arial" panose="020B0604020202020204" pitchFamily="34" charset="0"/>
              </a:rPr>
              <a:t>. A subject may have any number of dependent observers. All observers are notified whenever the subject undergoes a change in state. In response, each observer will query the subject to synchronize its state with the subject's state.</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This kind of interaction is also known as </a:t>
            </a:r>
            <a:r>
              <a:rPr lang="en-US" altLang="en-US" sz="1000" b="1" dirty="0">
                <a:cs typeface="Arial" panose="020B0604020202020204" pitchFamily="34" charset="0"/>
              </a:rPr>
              <a:t>publish-subscribe</a:t>
            </a:r>
            <a:r>
              <a:rPr lang="en-US" altLang="en-US" sz="1200" dirty="0">
                <a:cs typeface="Arial" panose="020B0604020202020204" pitchFamily="34" charset="0"/>
              </a:rPr>
              <a:t>. The subject is the publisher of notifications. It sends out these notifications without having to know who its observers are. Any number of observers can subscribe to receive notifications.</a:t>
            </a:r>
          </a:p>
        </p:txBody>
      </p:sp>
      <p:pic>
        <p:nvPicPr>
          <p:cNvPr id="4" name="Picture 3">
            <a:extLst>
              <a:ext uri="{FF2B5EF4-FFF2-40B4-BE49-F238E27FC236}">
                <a16:creationId xmlns:a16="http://schemas.microsoft.com/office/drawing/2014/main" id="{27D97D7E-47AA-45FF-8673-1C17144FE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2788" y="1981713"/>
            <a:ext cx="3678424" cy="1886908"/>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0662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“Observer”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031873"/>
          </a:xfrm>
          <a:prstGeom prst="rect">
            <a:avLst/>
          </a:prstGeom>
          <a:noFill/>
        </p:spPr>
        <p:txBody>
          <a:bodyPr wrap="square" rtlCol="0">
            <a:spAutoFit/>
          </a:bodyPr>
          <a:lstStyle/>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Participants</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    The classes and/or objects participating in this pattern are: </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solidFill>
                  <a:srgbClr val="AA0000"/>
                </a:solidFill>
                <a:cs typeface="Arial" panose="020B0604020202020204" pitchFamily="34" charset="0"/>
              </a:rPr>
              <a:t>Subject</a:t>
            </a:r>
            <a:r>
              <a:rPr lang="en-US" altLang="en-US" sz="1200" dirty="0"/>
              <a:t>  </a:t>
            </a:r>
            <a:r>
              <a:rPr lang="en-US" altLang="en-US" sz="1200" b="1" dirty="0">
                <a:solidFill>
                  <a:srgbClr val="007733"/>
                </a:solidFill>
                <a:cs typeface="Arial" panose="020B0604020202020204" pitchFamily="34" charset="0"/>
              </a:rPr>
              <a:t>(Stock)</a:t>
            </a:r>
            <a:r>
              <a:rPr lang="en-US" altLang="en-US" sz="1200" dirty="0"/>
              <a:t> </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knows its observers. Any number of Observer objects may observe a subject </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provides an interface for attaching and detaching Observer objects.</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err="1">
                <a:solidFill>
                  <a:srgbClr val="AA0000"/>
                </a:solidFill>
                <a:cs typeface="Arial" panose="020B0604020202020204" pitchFamily="34" charset="0"/>
              </a:rPr>
              <a:t>ConcreteSubject</a:t>
            </a:r>
            <a:r>
              <a:rPr lang="en-US" altLang="en-US" sz="1200" dirty="0"/>
              <a:t>  </a:t>
            </a:r>
            <a:r>
              <a:rPr lang="en-US" altLang="en-US" sz="1200" b="1" dirty="0">
                <a:solidFill>
                  <a:srgbClr val="007733"/>
                </a:solidFill>
                <a:cs typeface="Arial" panose="020B0604020202020204" pitchFamily="34" charset="0"/>
              </a:rPr>
              <a:t>(IBM)</a:t>
            </a:r>
            <a:r>
              <a:rPr lang="en-US" altLang="en-US" sz="1200" dirty="0"/>
              <a:t> </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stores state of interest to </a:t>
            </a:r>
            <a:r>
              <a:rPr lang="en-US" altLang="en-US" sz="1200" dirty="0" err="1"/>
              <a:t>ConcreteObserver</a:t>
            </a:r>
            <a:r>
              <a:rPr lang="en-US" altLang="en-US" sz="1200" dirty="0"/>
              <a:t> </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sends a notification to its observers when its state changes</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solidFill>
                  <a:srgbClr val="AA0000"/>
                </a:solidFill>
                <a:cs typeface="Arial" panose="020B0604020202020204" pitchFamily="34" charset="0"/>
              </a:rPr>
              <a:t>Observer</a:t>
            </a:r>
            <a:r>
              <a:rPr lang="en-US" altLang="en-US" sz="1200" dirty="0"/>
              <a:t>  </a:t>
            </a:r>
            <a:r>
              <a:rPr lang="en-US" altLang="en-US" sz="1200" b="1" dirty="0">
                <a:solidFill>
                  <a:srgbClr val="007733"/>
                </a:solidFill>
                <a:cs typeface="Arial" panose="020B0604020202020204" pitchFamily="34" charset="0"/>
              </a:rPr>
              <a:t>(</a:t>
            </a:r>
            <a:r>
              <a:rPr lang="en-US" altLang="en-US" sz="1200" b="1" dirty="0" err="1">
                <a:solidFill>
                  <a:srgbClr val="007733"/>
                </a:solidFill>
                <a:cs typeface="Arial" panose="020B0604020202020204" pitchFamily="34" charset="0"/>
              </a:rPr>
              <a:t>IInvestor</a:t>
            </a:r>
            <a:r>
              <a:rPr lang="en-US" altLang="en-US" sz="1200" b="1" dirty="0">
                <a:solidFill>
                  <a:srgbClr val="007733"/>
                </a:solidFill>
                <a:cs typeface="Arial" panose="020B0604020202020204" pitchFamily="34" charset="0"/>
              </a:rPr>
              <a:t>)</a:t>
            </a:r>
            <a:r>
              <a:rPr lang="en-US" altLang="en-US" sz="1200" dirty="0"/>
              <a:t> </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defines an updating interface for objects that should be notified of changes in a subject.</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err="1">
                <a:solidFill>
                  <a:srgbClr val="AA0000"/>
                </a:solidFill>
                <a:cs typeface="Arial" panose="020B0604020202020204" pitchFamily="34" charset="0"/>
              </a:rPr>
              <a:t>ConcreteObserver</a:t>
            </a:r>
            <a:r>
              <a:rPr lang="en-US" altLang="en-US" sz="1200" dirty="0"/>
              <a:t>  </a:t>
            </a:r>
            <a:r>
              <a:rPr lang="en-US" altLang="en-US" sz="1200" b="1" dirty="0">
                <a:solidFill>
                  <a:srgbClr val="007733"/>
                </a:solidFill>
                <a:cs typeface="Arial" panose="020B0604020202020204" pitchFamily="34" charset="0"/>
              </a:rPr>
              <a:t>(Investor)</a:t>
            </a:r>
            <a:r>
              <a:rPr lang="en-US" altLang="en-US" sz="1200" dirty="0"/>
              <a:t> </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maintains a reference to a </a:t>
            </a:r>
            <a:r>
              <a:rPr lang="en-US" altLang="en-US" sz="1200" dirty="0" err="1"/>
              <a:t>ConcreteSubject</a:t>
            </a:r>
            <a:r>
              <a:rPr lang="en-US" altLang="en-US" sz="1200" dirty="0"/>
              <a:t> object  and stores state that should stay consistent with the subject's </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implements the Observer updating interface to keep its state consistent with the subject's</a:t>
            </a:r>
          </a:p>
        </p:txBody>
      </p:sp>
    </p:spTree>
    <p:extLst>
      <p:ext uri="{BB962C8B-B14F-4D97-AF65-F5344CB8AC3E}">
        <p14:creationId xmlns:p14="http://schemas.microsoft.com/office/powerpoint/2010/main" val="304494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“Observer”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589905"/>
          </a:xfrm>
          <a:prstGeom prst="rect">
            <a:avLst/>
          </a:prstGeom>
          <a:noFill/>
        </p:spPr>
        <p:txBody>
          <a:bodyPr wrap="square" rtlCol="0">
            <a:spAutoFit/>
          </a:bodyPr>
          <a:lstStyle/>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 </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  </a:t>
            </a:r>
          </a:p>
        </p:txBody>
      </p:sp>
      <p:pic>
        <p:nvPicPr>
          <p:cNvPr id="5" name="Picture 3">
            <a:extLst>
              <a:ext uri="{FF2B5EF4-FFF2-40B4-BE49-F238E27FC236}">
                <a16:creationId xmlns:a16="http://schemas.microsoft.com/office/drawing/2014/main" id="{373A138B-7371-4D69-AB49-CB5B53B85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145" y="887805"/>
            <a:ext cx="5087709" cy="3784679"/>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4333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“Observer”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031873"/>
          </a:xfrm>
          <a:prstGeom prst="rect">
            <a:avLst/>
          </a:prstGeom>
          <a:noFill/>
        </p:spPr>
        <p:txBody>
          <a:bodyPr wrap="square" rtlCol="0">
            <a:spAutoFit/>
          </a:bodyPr>
          <a:lstStyle/>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 (Continued…) </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  </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p:txBody>
      </p:sp>
      <p:pic>
        <p:nvPicPr>
          <p:cNvPr id="6" name="Picture 3">
            <a:extLst>
              <a:ext uri="{FF2B5EF4-FFF2-40B4-BE49-F238E27FC236}">
                <a16:creationId xmlns:a16="http://schemas.microsoft.com/office/drawing/2014/main" id="{02A12CF9-388A-4006-87FB-D6F29244C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0232" y="1034981"/>
            <a:ext cx="6123536" cy="3515666"/>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595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“Observer”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121641"/>
          </a:xfrm>
          <a:prstGeom prst="rect">
            <a:avLst/>
          </a:prstGeom>
          <a:noFill/>
        </p:spPr>
        <p:txBody>
          <a:bodyPr wrap="square" rtlCol="0">
            <a:spAutoFit/>
          </a:bodyPr>
          <a:lstStyle/>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 (Continued…) </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  </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Output:</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Notified </a:t>
            </a:r>
            <a:r>
              <a:rPr lang="en-US" altLang="en-US" sz="1200" dirty="0" err="1"/>
              <a:t>Sorros</a:t>
            </a:r>
            <a:r>
              <a:rPr lang="en-US" altLang="en-US" sz="1200" dirty="0"/>
              <a:t> of IBM's change to $120.10</a:t>
            </a:r>
            <a:br>
              <a:rPr lang="en-US" altLang="en-US" sz="1200" dirty="0"/>
            </a:br>
            <a:r>
              <a:rPr lang="en-US" altLang="en-US" sz="1200" dirty="0"/>
              <a:t>Notified Berkshire of IBM's change to $120.10</a:t>
            </a:r>
            <a:br>
              <a:rPr lang="en-US" altLang="en-US" sz="1200" dirty="0"/>
            </a:br>
            <a:br>
              <a:rPr lang="en-US" altLang="en-US" sz="1200" dirty="0"/>
            </a:br>
            <a:r>
              <a:rPr lang="en-US" altLang="en-US" sz="1200" dirty="0"/>
              <a:t>Notified </a:t>
            </a:r>
            <a:r>
              <a:rPr lang="en-US" altLang="en-US" sz="1200" dirty="0" err="1"/>
              <a:t>Sorros</a:t>
            </a:r>
            <a:r>
              <a:rPr lang="en-US" altLang="en-US" sz="1200" dirty="0"/>
              <a:t> of IBM's change to $121.00</a:t>
            </a:r>
            <a:br>
              <a:rPr lang="en-US" altLang="en-US" sz="1200" dirty="0"/>
            </a:br>
            <a:r>
              <a:rPr lang="en-US" altLang="en-US" sz="1200" dirty="0"/>
              <a:t>Notified Berkshire of IBM's change to $121.00</a:t>
            </a:r>
            <a:br>
              <a:rPr lang="en-US" altLang="en-US" sz="1200" dirty="0"/>
            </a:br>
            <a:br>
              <a:rPr lang="en-US" altLang="en-US" sz="1200" dirty="0"/>
            </a:br>
            <a:r>
              <a:rPr lang="en-US" altLang="en-US" sz="1200" dirty="0"/>
              <a:t>Notified </a:t>
            </a:r>
            <a:r>
              <a:rPr lang="en-US" altLang="en-US" sz="1200" dirty="0" err="1"/>
              <a:t>Sorros</a:t>
            </a:r>
            <a:r>
              <a:rPr lang="en-US" altLang="en-US" sz="1200" dirty="0"/>
              <a:t> of IBM's change to $120.50</a:t>
            </a:r>
            <a:br>
              <a:rPr lang="en-US" altLang="en-US" sz="1200" dirty="0"/>
            </a:br>
            <a:r>
              <a:rPr lang="en-US" altLang="en-US" sz="1200" dirty="0"/>
              <a:t>Notified Berkshire of IBM's change to $120.50</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cs typeface="Arial" panose="020B0604020202020204" pitchFamily="34" charset="0"/>
              </a:rPr>
              <a:t>Reference: </a:t>
            </a:r>
            <a:r>
              <a:rPr lang="en-US" altLang="en-US" sz="1200" dirty="0">
                <a:cs typeface="Arial" panose="020B0604020202020204" pitchFamily="34" charset="0"/>
              </a:rPr>
              <a:t>1. GOF Design Pattern Book</a:t>
            </a:r>
            <a:br>
              <a:rPr lang="en-US" altLang="en-US" sz="1200" dirty="0">
                <a:cs typeface="Arial" panose="020B0604020202020204" pitchFamily="34" charset="0"/>
              </a:rPr>
            </a:br>
            <a:r>
              <a:rPr lang="en-US" altLang="en-US" sz="1200" dirty="0">
                <a:cs typeface="Arial" panose="020B0604020202020204" pitchFamily="34" charset="0"/>
              </a:rPr>
              <a:t>                   2. “http://www.dofactory.com/Patterns/PatternObserver.aspx#_self2”</a:t>
            </a:r>
            <a:endParaRPr lang="en-US" altLang="en-US" sz="1200" dirty="0"/>
          </a:p>
        </p:txBody>
      </p:sp>
      <p:pic>
        <p:nvPicPr>
          <p:cNvPr id="5" name="Picture 3">
            <a:extLst>
              <a:ext uri="{FF2B5EF4-FFF2-40B4-BE49-F238E27FC236}">
                <a16:creationId xmlns:a16="http://schemas.microsoft.com/office/drawing/2014/main" id="{7D5CFF68-7F9A-4456-874C-CE8AAEAE10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8373" y="770250"/>
            <a:ext cx="3607254" cy="1767555"/>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5261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“Command” Design Pattern</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031873"/>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t>Definition: </a:t>
            </a:r>
            <a:r>
              <a:rPr lang="en-US" altLang="en-US" sz="1200" dirty="0"/>
              <a:t>Encapsulate a request as an object, thereby letting you parameterize  clients with different requests, queue or log requests, and support undoable operations. </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t>Type: </a:t>
            </a:r>
            <a:r>
              <a:rPr lang="en-US" altLang="en-US" sz="1200" dirty="0"/>
              <a:t>Behavioral Pattern</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t>UML Diagram:</a:t>
            </a:r>
          </a:p>
          <a:p>
            <a:pPr algn="ct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4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4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4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4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4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It will be easier to understand all the above with an example. Let us think of developing a universal remote. Our </a:t>
            </a:r>
            <a:r>
              <a:rPr lang="en-US" altLang="en-US" sz="1200" dirty="0" err="1">
                <a:cs typeface="Arial" panose="020B0604020202020204" pitchFamily="34" charset="0"/>
              </a:rPr>
              <a:t>UnversalRemote</a:t>
            </a:r>
            <a:r>
              <a:rPr lang="en-US" altLang="en-US" sz="1200" dirty="0">
                <a:cs typeface="Arial" panose="020B0604020202020204" pitchFamily="34" charset="0"/>
              </a:rPr>
              <a:t> will have only two buttons, one is to power on and another is to mute all associated </a:t>
            </a:r>
            <a:r>
              <a:rPr lang="en-US" altLang="en-US" sz="1200" dirty="0" err="1">
                <a:cs typeface="Arial" panose="020B0604020202020204" pitchFamily="34" charset="0"/>
              </a:rPr>
              <a:t>ConsumerElectronics</a:t>
            </a:r>
            <a:r>
              <a:rPr lang="en-US" altLang="en-US" sz="1200" dirty="0">
                <a:cs typeface="Arial" panose="020B0604020202020204" pitchFamily="34" charset="0"/>
              </a:rPr>
              <a:t>. </a:t>
            </a:r>
            <a:r>
              <a:rPr lang="en-US" altLang="en-US" sz="1200" dirty="0"/>
              <a:t>For </a:t>
            </a:r>
            <a:r>
              <a:rPr lang="en-US" altLang="en-US" sz="1200" dirty="0" err="1"/>
              <a:t>ConsumerElectronics</a:t>
            </a:r>
            <a:r>
              <a:rPr lang="en-US" altLang="en-US" sz="1200" dirty="0"/>
              <a:t> we will have couple of implementations Television and </a:t>
            </a:r>
            <a:r>
              <a:rPr lang="en-US" altLang="en-US" sz="1200" dirty="0" err="1"/>
              <a:t>SoundSystem</a:t>
            </a:r>
            <a:r>
              <a:rPr lang="en-US" altLang="en-US" sz="1200" dirty="0"/>
              <a:t>. Button is a class that is the invoker of an action.</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err="1"/>
              <a:t>OnCommand</a:t>
            </a:r>
            <a:r>
              <a:rPr lang="en-US" altLang="en-US" sz="1200" dirty="0"/>
              <a:t> is used to switch on a </a:t>
            </a:r>
            <a:r>
              <a:rPr lang="en-US" altLang="en-US" sz="1200" dirty="0" err="1"/>
              <a:t>ConsumerElectronics</a:t>
            </a:r>
            <a:r>
              <a:rPr lang="en-US" altLang="en-US" sz="1200" dirty="0"/>
              <a:t>. While </a:t>
            </a:r>
            <a:r>
              <a:rPr lang="en-US" altLang="en-US" sz="1200" dirty="0" err="1"/>
              <a:t>instantaiting</a:t>
            </a:r>
            <a:r>
              <a:rPr lang="en-US" altLang="en-US" sz="1200" dirty="0"/>
              <a:t> </a:t>
            </a:r>
            <a:r>
              <a:rPr lang="en-US" altLang="en-US" sz="1200" dirty="0" err="1"/>
              <a:t>OnCommand</a:t>
            </a:r>
            <a:r>
              <a:rPr lang="en-US" altLang="en-US" sz="1200" dirty="0"/>
              <a:t> client needs to set the receiver. Here receiver is either Television or </a:t>
            </a:r>
            <a:r>
              <a:rPr lang="en-US" altLang="en-US" sz="1200" dirty="0" err="1"/>
              <a:t>SoundSystem</a:t>
            </a:r>
            <a:r>
              <a:rPr lang="en-US" altLang="en-US" sz="1200" dirty="0"/>
              <a:t>. </a:t>
            </a:r>
            <a:r>
              <a:rPr lang="en-US" altLang="en-US" sz="1200" dirty="0" err="1"/>
              <a:t>UniversalRemote</a:t>
            </a:r>
            <a:r>
              <a:rPr lang="en-US" altLang="en-US" sz="1200" dirty="0"/>
              <a:t> class will maintain all the receivers and will provide a method to identify the currently active receiver.</a:t>
            </a:r>
          </a:p>
        </p:txBody>
      </p:sp>
      <p:pic>
        <p:nvPicPr>
          <p:cNvPr id="6" name="Picture 3">
            <a:extLst>
              <a:ext uri="{FF2B5EF4-FFF2-40B4-BE49-F238E27FC236}">
                <a16:creationId xmlns:a16="http://schemas.microsoft.com/office/drawing/2014/main" id="{7085855D-2E27-439F-BEAF-C639B4AB7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297" y="1332451"/>
            <a:ext cx="4703406" cy="1645298"/>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63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“Command”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088299"/>
          </a:xfrm>
          <a:prstGeom prst="rect">
            <a:avLst/>
          </a:prstGeom>
          <a:noFill/>
        </p:spPr>
        <p:txBody>
          <a:bodyPr wrap="square" rtlCol="0">
            <a:spAutoFit/>
          </a:bodyPr>
          <a:lstStyle/>
          <a:p>
            <a:pPr>
              <a:spcBef>
                <a:spcPts val="500"/>
              </a:spcBef>
              <a:spcAft>
                <a:spcPts val="50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When an instance of a invoker is created, a concrete command is passed to it. Invoker does not know how to perform an action. All it does is honoring the agreement with the Command. Invoker calls the execute() method of the set concrete command.</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  Class Diagram:</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p:txBody>
      </p:sp>
      <p:pic>
        <p:nvPicPr>
          <p:cNvPr id="6" name="Picture 3">
            <a:extLst>
              <a:ext uri="{FF2B5EF4-FFF2-40B4-BE49-F238E27FC236}">
                <a16:creationId xmlns:a16="http://schemas.microsoft.com/office/drawing/2014/main" id="{8E76E47C-0998-4B72-937C-288A2AAAB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624" y="1166965"/>
            <a:ext cx="3438751" cy="3491452"/>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015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“Command”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031873"/>
          </a:xfrm>
          <a:prstGeom prst="rect">
            <a:avLst/>
          </a:prstGeom>
          <a:noFill/>
        </p:spPr>
        <p:txBody>
          <a:bodyPr wrap="square" rtlCol="0">
            <a:spAutoFit/>
          </a:bodyPr>
          <a:lstStyle/>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 </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p:txBody>
      </p:sp>
      <p:pic>
        <p:nvPicPr>
          <p:cNvPr id="5" name="Picture 3">
            <a:extLst>
              <a:ext uri="{FF2B5EF4-FFF2-40B4-BE49-F238E27FC236}">
                <a16:creationId xmlns:a16="http://schemas.microsoft.com/office/drawing/2014/main" id="{00906F05-E37B-40AA-9643-99193F225F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9283" y="736881"/>
            <a:ext cx="4285433" cy="3813766"/>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48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436161"/>
          </a:xfrm>
        </p:spPr>
        <p:txBody>
          <a:bodyPr/>
          <a:lstStyle/>
          <a:p>
            <a:r>
              <a:rPr lang="en-US" altLang="ja" sz="2000" b="1" dirty="0">
                <a:solidFill>
                  <a:schemeClr val="accent3"/>
                </a:solidFill>
                <a:latin typeface="Tw Cen MT" charset="0"/>
              </a:rPr>
              <a:t>Example of Design Pattern?</a:t>
            </a:r>
            <a:endParaRPr lang="en-US" sz="2000" dirty="0">
              <a:latin typeface="Tw Cen MT" charset="0"/>
            </a:endParaRPr>
          </a:p>
        </p:txBody>
      </p:sp>
      <p:sp>
        <p:nvSpPr>
          <p:cNvPr id="8" name="TextBox 7">
            <a:extLst>
              <a:ext uri="{FF2B5EF4-FFF2-40B4-BE49-F238E27FC236}">
                <a16:creationId xmlns:a16="http://schemas.microsoft.com/office/drawing/2014/main" id="{AC3428A8-7E4A-420F-9A4A-F4DDF04E6BCA}"/>
              </a:ext>
            </a:extLst>
          </p:cNvPr>
          <p:cNvSpPr txBox="1"/>
          <p:nvPr/>
        </p:nvSpPr>
        <p:spPr>
          <a:xfrm>
            <a:off x="442127" y="516316"/>
            <a:ext cx="8581292" cy="4154984"/>
          </a:xfrm>
          <a:prstGeom prst="rect">
            <a:avLst/>
          </a:prstGeom>
          <a:noFill/>
        </p:spPr>
        <p:txBody>
          <a:bodyPr wrap="square" rtlCol="0">
            <a:spAutoFit/>
          </a:bodyPr>
          <a:lstStyle/>
          <a:p>
            <a:r>
              <a:rPr lang="en-US" altLang="en-US" sz="1200" b="1" dirty="0">
                <a:cs typeface="Arial" panose="020B0604020202020204" pitchFamily="34" charset="0"/>
              </a:rPr>
              <a:t>Reason to use Design Pattern with an example: (</a:t>
            </a:r>
            <a:r>
              <a:rPr lang="en-US" altLang="en-US" sz="1200" dirty="0">
                <a:cs typeface="Arial" panose="020B0604020202020204" pitchFamily="34" charset="0"/>
                <a:sym typeface="Wingdings" panose="05000000000000000000" pitchFamily="2" charset="2"/>
              </a:rPr>
              <a:t>Continued…)</a:t>
            </a:r>
            <a:br>
              <a:rPr lang="en-US" altLang="en-US" sz="1200" dirty="0">
                <a:cs typeface="Arial" panose="020B0604020202020204" pitchFamily="34" charset="0"/>
              </a:rPr>
            </a:br>
            <a:endParaRPr lang="en-GB" altLang="en-US" sz="1200" dirty="0">
              <a:cs typeface="Arial" panose="020B0604020202020204" pitchFamily="34" charset="0"/>
            </a:endParaRPr>
          </a:p>
          <a:p>
            <a:pPr lvl="1"/>
            <a:r>
              <a:rPr lang="en-GB" altLang="en-US" sz="1200" b="1" dirty="0">
                <a:cs typeface="Arial" panose="020B0604020202020204" pitchFamily="34" charset="0"/>
              </a:rPr>
              <a:t>Why</a:t>
            </a:r>
            <a:r>
              <a:rPr lang="en-GB" altLang="en-US" sz="1200" dirty="0">
                <a:cs typeface="Arial" panose="020B0604020202020204" pitchFamily="34" charset="0"/>
              </a:rPr>
              <a:t>:</a:t>
            </a:r>
          </a:p>
          <a:p>
            <a:pPr marL="171450" lvl="8" indent="-171450">
              <a:buFont typeface="Wingdings" panose="05000000000000000000" pitchFamily="2" charset="2"/>
              <a:buChar char="v"/>
            </a:pPr>
            <a:r>
              <a:rPr lang="en-GB" altLang="en-US" sz="1200" dirty="0">
                <a:cs typeface="Arial" panose="020B0604020202020204" pitchFamily="34" charset="0"/>
              </a:rPr>
              <a:t>MVC decouples views and models by establishing a subscribe/notify protocol between them. </a:t>
            </a:r>
          </a:p>
          <a:p>
            <a:pPr marL="171450" lvl="8" indent="-171450">
              <a:buFont typeface="Wingdings" panose="05000000000000000000" pitchFamily="2" charset="2"/>
              <a:buChar char="v"/>
            </a:pPr>
            <a:endParaRPr lang="en-GB" altLang="en-US" sz="1200" dirty="0">
              <a:cs typeface="Arial" panose="020B0604020202020204" pitchFamily="34" charset="0"/>
            </a:endParaRPr>
          </a:p>
          <a:p>
            <a:pPr marL="171450" lvl="8" indent="-171450">
              <a:buFont typeface="Wingdings" panose="05000000000000000000" pitchFamily="2" charset="2"/>
              <a:buChar char="v"/>
            </a:pPr>
            <a:r>
              <a:rPr lang="en-GB" altLang="en-US" sz="1200" dirty="0">
                <a:cs typeface="Arial" panose="020B0604020202020204" pitchFamily="34" charset="0"/>
              </a:rPr>
              <a:t>A view must ensure that its appearance reflects the state of the model. </a:t>
            </a:r>
          </a:p>
          <a:p>
            <a:pPr marL="171450" lvl="8" indent="-171450">
              <a:buFont typeface="Wingdings" panose="05000000000000000000" pitchFamily="2" charset="2"/>
              <a:buChar char="v"/>
            </a:pPr>
            <a:endParaRPr lang="en-GB" altLang="en-US" sz="1200" dirty="0">
              <a:cs typeface="Arial" panose="020B0604020202020204" pitchFamily="34" charset="0"/>
            </a:endParaRPr>
          </a:p>
          <a:p>
            <a:pPr marL="171450" lvl="8" indent="-171450">
              <a:buFont typeface="Wingdings" panose="05000000000000000000" pitchFamily="2" charset="2"/>
              <a:buChar char="v"/>
            </a:pPr>
            <a:r>
              <a:rPr lang="en-GB" altLang="en-US" sz="1200" dirty="0">
                <a:cs typeface="Arial" panose="020B0604020202020204" pitchFamily="34" charset="0"/>
              </a:rPr>
              <a:t>Whenever the model's data changes, the model notifies views that depend on it. </a:t>
            </a:r>
          </a:p>
          <a:p>
            <a:pPr marL="171450" lvl="8" indent="-171450">
              <a:buFont typeface="Wingdings" panose="05000000000000000000" pitchFamily="2" charset="2"/>
              <a:buChar char="v"/>
            </a:pPr>
            <a:endParaRPr lang="en-GB" altLang="en-US" sz="1200" dirty="0">
              <a:cs typeface="Arial" panose="020B0604020202020204" pitchFamily="34" charset="0"/>
            </a:endParaRPr>
          </a:p>
          <a:p>
            <a:pPr marL="171450" lvl="8" indent="-171450">
              <a:buFont typeface="Wingdings" panose="05000000000000000000" pitchFamily="2" charset="2"/>
              <a:buChar char="v"/>
            </a:pPr>
            <a:r>
              <a:rPr lang="en-GB" altLang="en-US" sz="1200" dirty="0">
                <a:cs typeface="Arial" panose="020B0604020202020204" pitchFamily="34" charset="0"/>
              </a:rPr>
              <a:t>In response, each view gets an opportunity to update itself. </a:t>
            </a:r>
          </a:p>
          <a:p>
            <a:pPr marL="171450" lvl="8" indent="-171450">
              <a:buFont typeface="Wingdings" panose="05000000000000000000" pitchFamily="2" charset="2"/>
              <a:buChar char="v"/>
            </a:pPr>
            <a:endParaRPr lang="en-GB" altLang="en-US" sz="1200" dirty="0">
              <a:cs typeface="Arial" panose="020B0604020202020204" pitchFamily="34" charset="0"/>
            </a:endParaRPr>
          </a:p>
          <a:p>
            <a:pPr marL="171450" lvl="8" indent="-171450">
              <a:buFont typeface="Wingdings" panose="05000000000000000000" pitchFamily="2" charset="2"/>
              <a:buChar char="v"/>
            </a:pPr>
            <a:r>
              <a:rPr lang="en-GB" altLang="en-US" sz="1200" dirty="0">
                <a:cs typeface="Arial" panose="020B0604020202020204" pitchFamily="34" charset="0"/>
              </a:rPr>
              <a:t>This approach lets you attach multiple views to a model to provide different presentations. </a:t>
            </a:r>
          </a:p>
          <a:p>
            <a:pPr marL="171450" lvl="8" indent="-171450">
              <a:buFont typeface="Wingdings" panose="05000000000000000000" pitchFamily="2" charset="2"/>
              <a:buChar char="v"/>
            </a:pPr>
            <a:endParaRPr lang="en-GB" altLang="en-US" sz="1200" dirty="0">
              <a:cs typeface="Arial" panose="020B0604020202020204" pitchFamily="34" charset="0"/>
            </a:endParaRPr>
          </a:p>
          <a:p>
            <a:pPr marL="171450" lvl="8" indent="-171450">
              <a:buFont typeface="Wingdings" panose="05000000000000000000" pitchFamily="2" charset="2"/>
              <a:buChar char="v"/>
            </a:pPr>
            <a:r>
              <a:rPr lang="en-GB" altLang="en-US" sz="1200" dirty="0">
                <a:cs typeface="Arial" panose="020B0604020202020204" pitchFamily="34" charset="0"/>
              </a:rPr>
              <a:t>You can also create new views for a model without rewriting it.</a:t>
            </a: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D6C40F5E-7CE3-408B-91D1-FD1C44AAD568}"/>
              </a:ext>
            </a:extLst>
          </p:cNvPr>
          <p:cNvPicPr>
            <a:picLocks noChangeAspect="1"/>
          </p:cNvPicPr>
          <p:nvPr/>
        </p:nvPicPr>
        <p:blipFill>
          <a:blip r:embed="rId2"/>
          <a:stretch>
            <a:fillRect/>
          </a:stretch>
        </p:blipFill>
        <p:spPr>
          <a:xfrm>
            <a:off x="3732883" y="3209650"/>
            <a:ext cx="1884146" cy="13355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56312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“Command”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031873"/>
          </a:xfrm>
          <a:prstGeom prst="rect">
            <a:avLst/>
          </a:prstGeom>
          <a:noFill/>
        </p:spPr>
        <p:txBody>
          <a:bodyPr wrap="square" rtlCol="0">
            <a:spAutoFit/>
          </a:bodyPr>
          <a:lstStyle/>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 (Continued…)</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p:txBody>
      </p:sp>
      <p:pic>
        <p:nvPicPr>
          <p:cNvPr id="6" name="Picture 3">
            <a:extLst>
              <a:ext uri="{FF2B5EF4-FFF2-40B4-BE49-F238E27FC236}">
                <a16:creationId xmlns:a16="http://schemas.microsoft.com/office/drawing/2014/main" id="{3FD3B49E-BB66-4656-8911-80204E541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523" y="923598"/>
            <a:ext cx="4590954" cy="3781512"/>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3214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“Command”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031873"/>
          </a:xfrm>
          <a:prstGeom prst="rect">
            <a:avLst/>
          </a:prstGeom>
          <a:noFill/>
        </p:spPr>
        <p:txBody>
          <a:bodyPr wrap="square" rtlCol="0">
            <a:spAutoFit/>
          </a:bodyPr>
          <a:lstStyle/>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 (Continued…)</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p:txBody>
      </p:sp>
      <p:pic>
        <p:nvPicPr>
          <p:cNvPr id="5" name="Picture 3">
            <a:extLst>
              <a:ext uri="{FF2B5EF4-FFF2-40B4-BE49-F238E27FC236}">
                <a16:creationId xmlns:a16="http://schemas.microsoft.com/office/drawing/2014/main" id="{65CC0B34-3FAC-4B8F-8125-7CA9565B03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843" y="926228"/>
            <a:ext cx="5440093" cy="3624419"/>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7547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“Command”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388107"/>
          </a:xfrm>
          <a:prstGeom prst="rect">
            <a:avLst/>
          </a:prstGeom>
          <a:noFill/>
        </p:spPr>
        <p:txBody>
          <a:bodyPr wrap="square" rtlCol="0">
            <a:spAutoFit/>
          </a:bodyPr>
          <a:lstStyle/>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t>Important Points on Command Pattern:</a:t>
            </a:r>
          </a:p>
          <a:p>
            <a:pPr marL="387350" indent="-323850" eaLnBrk="1">
              <a:buSzPct val="87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Command pattern helps to decouple the invoker and the receiver. Receiver is the one which knows how to perform an action.</a:t>
            </a:r>
          </a:p>
          <a:p>
            <a:pPr marL="387350" indent="-323850" eaLnBrk="1">
              <a:buSzPct val="87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Command helps to implement call back in java.</a:t>
            </a:r>
          </a:p>
          <a:p>
            <a:pPr marL="387350" indent="-323850" eaLnBrk="1">
              <a:buSzPct val="87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Helps in terms of extensibility as we can add new command without changing existing code.</a:t>
            </a:r>
          </a:p>
          <a:p>
            <a:pPr marL="387350" indent="-323850" eaLnBrk="1">
              <a:buSzPct val="87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Command defines the binding between receiver and action.</a:t>
            </a:r>
          </a:p>
          <a:p>
            <a:pPr marL="387350" indent="-323850" eaLnBrk="1">
              <a:buSzPct val="87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A command should be able to implement undo and redo operations. </a:t>
            </a:r>
          </a:p>
          <a:p>
            <a:pPr marL="387350" indent="-323850" eaLnBrk="1">
              <a:buSzPct val="87000"/>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br>
              <a:rPr lang="en-US" altLang="en-US" sz="1200" dirty="0"/>
            </a:br>
            <a:br>
              <a:rPr lang="en-US" altLang="en-US" sz="1200" dirty="0"/>
            </a:br>
            <a:endParaRPr lang="en-US" altLang="en-US" sz="1200" dirty="0"/>
          </a:p>
          <a:p>
            <a:pPr marL="387350" indent="-323850" eaLnBrk="1">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t>Command</a:t>
            </a:r>
            <a:r>
              <a:rPr lang="en-US" altLang="en-US" sz="1400" b="1" dirty="0">
                <a:cs typeface="Arial" panose="020B0604020202020204" pitchFamily="34" charset="0"/>
              </a:rPr>
              <a:t> Pattern in JDK:</a:t>
            </a:r>
          </a:p>
          <a:p>
            <a:pPr marL="387350" indent="-323850" eaLnBrk="1">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Implementations of </a:t>
            </a:r>
            <a:r>
              <a:rPr lang="en-US" altLang="en-US" sz="1200" dirty="0" err="1">
                <a:cs typeface="Arial" panose="020B0604020202020204" pitchFamily="34" charset="0"/>
              </a:rPr>
              <a:t>java.lang.Runnable</a:t>
            </a:r>
            <a:r>
              <a:rPr lang="en-US" altLang="en-US" sz="1200" dirty="0">
                <a:cs typeface="Arial" panose="020B0604020202020204" pitchFamily="34" charset="0"/>
              </a:rPr>
              <a:t> and </a:t>
            </a:r>
            <a:r>
              <a:rPr lang="en-US" altLang="en-US" sz="1200" dirty="0" err="1">
                <a:cs typeface="Arial" panose="020B0604020202020204" pitchFamily="34" charset="0"/>
              </a:rPr>
              <a:t>javax.swing.Action</a:t>
            </a:r>
            <a:r>
              <a:rPr lang="en-US" altLang="en-US" sz="1200" dirty="0">
                <a:cs typeface="Arial" panose="020B0604020202020204" pitchFamily="34" charset="0"/>
              </a:rPr>
              <a:t> follows command design pattern.</a:t>
            </a:r>
          </a:p>
          <a:p>
            <a:pPr marL="387350" indent="-323850" eaLnBrk="1">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marL="387350" indent="-323850" eaLnBrk="1">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marL="387350" indent="-323850" eaLnBrk="1">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cs typeface="Arial" panose="020B0604020202020204" pitchFamily="34" charset="0"/>
              </a:rPr>
              <a:t>Reference: </a:t>
            </a:r>
            <a:r>
              <a:rPr lang="en-US" altLang="en-US" sz="1200" dirty="0">
                <a:cs typeface="Arial" panose="020B0604020202020204" pitchFamily="34" charset="0"/>
              </a:rPr>
              <a:t>1. GOF Design Pattern Book</a:t>
            </a:r>
            <a:br>
              <a:rPr lang="en-US" altLang="en-US" sz="1200" dirty="0">
                <a:cs typeface="Arial" panose="020B0604020202020204" pitchFamily="34" charset="0"/>
              </a:rPr>
            </a:br>
            <a:r>
              <a:rPr lang="en-US" altLang="en-US" sz="1200" dirty="0">
                <a:cs typeface="Arial" panose="020B0604020202020204" pitchFamily="34" charset="0"/>
              </a:rPr>
              <a:t>                       2. “http://javapapers.com/design-patterns/command-design-pattern/” </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p:txBody>
      </p:sp>
    </p:spTree>
    <p:extLst>
      <p:ext uri="{BB962C8B-B14F-4D97-AF65-F5344CB8AC3E}">
        <p14:creationId xmlns:p14="http://schemas.microsoft.com/office/powerpoint/2010/main" val="18693380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“Builder” Design Pattern</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121641"/>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Definition: </a:t>
            </a:r>
            <a:r>
              <a:rPr lang="en-US" altLang="en-US" sz="1200" dirty="0"/>
              <a:t>Separate the construction of a complex object from its representation so that the same construction process can create different representations.</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Type: </a:t>
            </a:r>
            <a:r>
              <a:rPr lang="en-US" altLang="en-US" sz="1200" dirty="0"/>
              <a:t>Creational Pattern</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UML Diagram:</a:t>
            </a:r>
          </a:p>
          <a:p>
            <a:pPr algn="ct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cs typeface="Arial" panose="020B0604020202020204" pitchFamily="34" charset="0"/>
              </a:rPr>
              <a:t>Sequence Diagram:</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p:txBody>
      </p:sp>
      <p:pic>
        <p:nvPicPr>
          <p:cNvPr id="4" name="Picture 3">
            <a:extLst>
              <a:ext uri="{FF2B5EF4-FFF2-40B4-BE49-F238E27FC236}">
                <a16:creationId xmlns:a16="http://schemas.microsoft.com/office/drawing/2014/main" id="{D70C74B8-F4E7-4F1F-9938-41B0B2EC44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777" y="1089558"/>
            <a:ext cx="3623744" cy="1271806"/>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B6C36C3-E2FA-44C7-B0EC-4CDB76CBB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2952" y="2690819"/>
            <a:ext cx="2845874" cy="1962844"/>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7313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“Builder”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849772"/>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Participants:</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  The classes and/or objects participating in this pattern are:</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    </a:t>
            </a:r>
            <a:br>
              <a:rPr lang="en-US" altLang="en-US" sz="1200" dirty="0"/>
            </a:br>
            <a:r>
              <a:rPr lang="en-US" altLang="en-US" sz="1200" b="1" dirty="0">
                <a:cs typeface="Courier New" panose="02070309020205020404" pitchFamily="49" charset="0"/>
              </a:rPr>
              <a:t>Builder </a:t>
            </a:r>
            <a:r>
              <a:rPr lang="en-US" altLang="en-US" sz="1200" dirty="0">
                <a:cs typeface="Courier New" panose="02070309020205020404" pitchFamily="49" charset="0"/>
              </a:rPr>
              <a:t>(</a:t>
            </a:r>
            <a:r>
              <a:rPr lang="en-US" altLang="en-US" sz="1200" dirty="0" err="1">
                <a:cs typeface="Courier New" panose="02070309020205020404" pitchFamily="49" charset="0"/>
              </a:rPr>
              <a:t>PizzaBuilder</a:t>
            </a:r>
            <a:r>
              <a:rPr lang="en-US" altLang="en-US" sz="1200" dirty="0">
                <a:cs typeface="Courier New" panose="02070309020205020404" pitchFamily="49" charset="0"/>
              </a:rPr>
              <a:t>)</a:t>
            </a:r>
          </a:p>
          <a:p>
            <a:pPr marL="858838" lvl="1" indent="-365125" eaLnBrk="1">
              <a:buSzPct val="104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Courier New" panose="02070309020205020404" pitchFamily="49" charset="0"/>
              </a:rPr>
              <a:t> specifies an abstract interface for creating parts of a Product </a:t>
            </a:r>
            <a:r>
              <a:rPr lang="en-US" altLang="en-US" sz="1200" dirty="0"/>
              <a:t>object.</a:t>
            </a:r>
          </a:p>
          <a:p>
            <a:pPr eaLnBrk="1">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   </a:t>
            </a:r>
          </a:p>
          <a:p>
            <a:pPr eaLnBrk="1">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err="1">
                <a:cs typeface="Courier New" panose="02070309020205020404" pitchFamily="49" charset="0"/>
              </a:rPr>
              <a:t>ConcreteBuilder</a:t>
            </a:r>
            <a:r>
              <a:rPr lang="en-US" altLang="en-US" sz="1200" b="1" dirty="0">
                <a:cs typeface="Courier New" panose="02070309020205020404" pitchFamily="49" charset="0"/>
              </a:rPr>
              <a:t> </a:t>
            </a:r>
            <a:r>
              <a:rPr lang="en-US" altLang="en-US" sz="1200" dirty="0">
                <a:cs typeface="Courier New" panose="02070309020205020404" pitchFamily="49" charset="0"/>
              </a:rPr>
              <a:t>(</a:t>
            </a:r>
            <a:r>
              <a:rPr lang="en-US" altLang="en-US" sz="1200" dirty="0" err="1">
                <a:cs typeface="Courier New" panose="02070309020205020404" pitchFamily="49" charset="0"/>
              </a:rPr>
              <a:t>HawaiianPizzaBuilder</a:t>
            </a:r>
            <a:r>
              <a:rPr lang="en-US" altLang="en-US" sz="1200" dirty="0">
                <a:cs typeface="Courier New" panose="02070309020205020404" pitchFamily="49" charset="0"/>
              </a:rPr>
              <a:t>, </a:t>
            </a:r>
            <a:r>
              <a:rPr lang="en-US" altLang="en-US" sz="1200" dirty="0" err="1">
                <a:cs typeface="Courier New" panose="02070309020205020404" pitchFamily="49" charset="0"/>
              </a:rPr>
              <a:t>SpicyPizzaBuilder</a:t>
            </a:r>
            <a:r>
              <a:rPr lang="en-US" altLang="en-US" sz="1200" dirty="0">
                <a:cs typeface="Courier New" panose="02070309020205020404" pitchFamily="49" charset="0"/>
              </a:rPr>
              <a:t>)</a:t>
            </a:r>
          </a:p>
          <a:p>
            <a:pPr marL="858838" lvl="1" indent="-365125" eaLnBrk="1">
              <a:buSzPct val="104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Courier New" panose="02070309020205020404" pitchFamily="49" charset="0"/>
              </a:rPr>
              <a:t> constructs and assembles parts of the product by implementing the </a:t>
            </a:r>
            <a:r>
              <a:rPr lang="en-US" altLang="en-US" sz="1200" dirty="0"/>
              <a:t>Builder interface.</a:t>
            </a:r>
          </a:p>
          <a:p>
            <a:pPr marL="858838" lvl="1" indent="-365125" eaLnBrk="1">
              <a:buSzPct val="104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Courier New" panose="02070309020205020404" pitchFamily="49" charset="0"/>
              </a:rPr>
              <a:t>defines and keeps track of the representation it creates.</a:t>
            </a:r>
          </a:p>
          <a:p>
            <a:pPr marL="858838" lvl="1" indent="-365125" eaLnBrk="1">
              <a:buSzPct val="104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Courier New" panose="02070309020205020404" pitchFamily="49" charset="0"/>
              </a:rPr>
              <a:t>provides an interface for retrieving the product (e.g., </a:t>
            </a:r>
            <a:r>
              <a:rPr lang="en-US" altLang="en-US" sz="1200" dirty="0" err="1">
                <a:cs typeface="Courier New" panose="02070309020205020404" pitchFamily="49" charset="0"/>
              </a:rPr>
              <a:t>getPizza</a:t>
            </a:r>
            <a:r>
              <a:rPr lang="en-US" altLang="en-US" sz="1200" dirty="0">
                <a:cs typeface="Courier New" panose="02070309020205020404" pitchFamily="49" charset="0"/>
              </a:rPr>
              <a:t>()</a:t>
            </a:r>
            <a:r>
              <a:rPr lang="en-US" altLang="en-US" sz="1200" dirty="0"/>
              <a:t>).</a:t>
            </a:r>
          </a:p>
          <a:p>
            <a:pPr eaLnBrk="1">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    </a:t>
            </a:r>
          </a:p>
          <a:p>
            <a:pPr eaLnBrk="1">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cs typeface="Courier New" panose="02070309020205020404" pitchFamily="49" charset="0"/>
              </a:rPr>
              <a:t>Director </a:t>
            </a:r>
            <a:r>
              <a:rPr lang="en-US" altLang="en-US" sz="1200" dirty="0">
                <a:cs typeface="Courier New" panose="02070309020205020404" pitchFamily="49" charset="0"/>
              </a:rPr>
              <a:t>(Waiter)        </a:t>
            </a:r>
          </a:p>
          <a:p>
            <a:pPr marL="858838" lvl="1" indent="-365125" eaLnBrk="1">
              <a:buSzPct val="104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Courier New" panose="02070309020205020404" pitchFamily="49" charset="0"/>
              </a:rPr>
              <a:t>constructs an object using the Builder interface.</a:t>
            </a:r>
          </a:p>
          <a:p>
            <a:pPr eaLnBrk="1">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Courier New" panose="02070309020205020404" pitchFamily="49" charset="0"/>
              </a:rPr>
              <a:t>   </a:t>
            </a:r>
          </a:p>
          <a:p>
            <a:pPr eaLnBrk="1">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cs typeface="Courier New" panose="02070309020205020404" pitchFamily="49" charset="0"/>
              </a:rPr>
              <a:t>Product </a:t>
            </a:r>
            <a:r>
              <a:rPr lang="en-US" altLang="en-US" sz="1200" dirty="0">
                <a:cs typeface="Courier New" panose="02070309020205020404" pitchFamily="49" charset="0"/>
              </a:rPr>
              <a:t>(</a:t>
            </a:r>
            <a:r>
              <a:rPr lang="en-US" altLang="en-US" sz="1200" dirty="0" err="1">
                <a:cs typeface="Courier New" panose="02070309020205020404" pitchFamily="49" charset="0"/>
              </a:rPr>
              <a:t>HawaiianPizza</a:t>
            </a:r>
            <a:r>
              <a:rPr lang="en-US" altLang="en-US" sz="1200" dirty="0">
                <a:cs typeface="Courier New" panose="02070309020205020404" pitchFamily="49" charset="0"/>
              </a:rPr>
              <a:t>, </a:t>
            </a:r>
            <a:r>
              <a:rPr lang="en-US" altLang="en-US" sz="1200" dirty="0" err="1">
                <a:cs typeface="Courier New" panose="02070309020205020404" pitchFamily="49" charset="0"/>
              </a:rPr>
              <a:t>SpicyPizza</a:t>
            </a:r>
            <a:r>
              <a:rPr lang="en-US" altLang="en-US" sz="1200" dirty="0">
                <a:cs typeface="Courier New" panose="02070309020205020404" pitchFamily="49" charset="0"/>
              </a:rPr>
              <a:t>)</a:t>
            </a:r>
          </a:p>
          <a:p>
            <a:pPr marL="858838" lvl="1" indent="-365125" eaLnBrk="1">
              <a:buSzPct val="104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Courier New" panose="02070309020205020404" pitchFamily="49" charset="0"/>
              </a:rPr>
              <a:t>represents the complex object under construction. </a:t>
            </a:r>
            <a:r>
              <a:rPr lang="en-US" altLang="en-US" sz="1200" dirty="0" err="1">
                <a:cs typeface="Courier New" panose="02070309020205020404" pitchFamily="49" charset="0"/>
              </a:rPr>
              <a:t>ConcreteBuilder</a:t>
            </a:r>
            <a:r>
              <a:rPr lang="en-US" altLang="en-US" sz="1200" dirty="0">
                <a:cs typeface="Courier New" panose="02070309020205020404" pitchFamily="49" charset="0"/>
              </a:rPr>
              <a:t> </a:t>
            </a:r>
            <a:r>
              <a:rPr lang="en-US" altLang="en-US" sz="1200" dirty="0"/>
              <a:t>builds the product's internal representation and defines the process by which it's assembled.</a:t>
            </a:r>
          </a:p>
          <a:p>
            <a:pPr marL="858838" lvl="1" indent="-365125" eaLnBrk="1">
              <a:buSzPct val="104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Courier New" panose="02070309020205020404" pitchFamily="49" charset="0"/>
              </a:rPr>
              <a:t>includes classes that define the constituent parts, including </a:t>
            </a:r>
            <a:r>
              <a:rPr lang="en-US" altLang="en-US" sz="1200" dirty="0"/>
              <a:t>interfaces for assembling the parts into the final result.</a:t>
            </a:r>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p:txBody>
      </p:sp>
    </p:spTree>
    <p:extLst>
      <p:ext uri="{BB962C8B-B14F-4D97-AF65-F5344CB8AC3E}">
        <p14:creationId xmlns:p14="http://schemas.microsoft.com/office/powerpoint/2010/main" val="1825394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“Builder”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034438"/>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p:txBody>
      </p:sp>
      <p:pic>
        <p:nvPicPr>
          <p:cNvPr id="4" name="Picture 3">
            <a:extLst>
              <a:ext uri="{FF2B5EF4-FFF2-40B4-BE49-F238E27FC236}">
                <a16:creationId xmlns:a16="http://schemas.microsoft.com/office/drawing/2014/main" id="{766B3C2A-E36A-4AA4-9E33-6E34238D8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587" y="914167"/>
            <a:ext cx="4958082" cy="3786667"/>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196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“Builder”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034438"/>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 (Continued…) </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Bef>
                <a:spcPts val="500"/>
              </a:spcBef>
              <a:spcAft>
                <a:spcPts val="50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p:txBody>
      </p:sp>
      <p:pic>
        <p:nvPicPr>
          <p:cNvPr id="5" name="Picture 3">
            <a:extLst>
              <a:ext uri="{FF2B5EF4-FFF2-40B4-BE49-F238E27FC236}">
                <a16:creationId xmlns:a16="http://schemas.microsoft.com/office/drawing/2014/main" id="{D71542CE-8743-48D2-AC69-96F7C3DBF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427" y="880522"/>
            <a:ext cx="4614925" cy="3850989"/>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3251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“Builder”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231654"/>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What is the difference between abstract factory and builder pattern?</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Abstract factory may also be used to construct a complex object, then what is the difference with builder pattern? In builder pattern emphasis is on ‘step by step’. Builder pattern will have many number of small steps. Those every steps will have small units of logic enclosed in it. There will also be a sequence involved. It will start from step 1 and will go on </a:t>
            </a:r>
            <a:r>
              <a:rPr lang="en-US" altLang="en-US" sz="1200" dirty="0" err="1"/>
              <a:t>upto</a:t>
            </a:r>
            <a:r>
              <a:rPr lang="en-US" altLang="en-US" sz="1200" dirty="0"/>
              <a:t> step n and the final step is returning the object. In these steps, every step will add some value in construction of the object. That is you can imagine that the object grows stage by stage. Builder will return the object in last step. But in abstract factory how complex the built object might be, it will not have step by step object construction.</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Sample builder design pattern implementation in Java API:</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err="1"/>
              <a:t>DocumentBuilderFactory</a:t>
            </a:r>
            <a:r>
              <a:rPr lang="en-US" altLang="en-US" sz="1200" dirty="0"/>
              <a:t> , </a:t>
            </a:r>
            <a:r>
              <a:rPr lang="en-US" altLang="en-US" sz="1200" dirty="0" err="1"/>
              <a:t>StringBuffer</a:t>
            </a:r>
            <a:r>
              <a:rPr lang="en-US" altLang="en-US" sz="1200" dirty="0"/>
              <a:t>, StringBuilder are some examples of builder pattern usage in java API.</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Reference:   </a:t>
            </a:r>
            <a:r>
              <a:rPr lang="en-US" altLang="en-US" sz="1200" dirty="0"/>
              <a:t>1. GOF Design Pattern Book</a:t>
            </a:r>
            <a:br>
              <a:rPr lang="en-US" altLang="en-US" sz="1200" dirty="0"/>
            </a:br>
            <a:r>
              <a:rPr lang="en-US" altLang="en-US" sz="1200" dirty="0"/>
              <a:t>                      2. “</a:t>
            </a:r>
            <a:r>
              <a:rPr lang="en-US" altLang="en-US" sz="1200" dirty="0">
                <a:hlinkClick r:id="rId2"/>
              </a:rPr>
              <a:t>http://sourcemaking.com/</a:t>
            </a:r>
            <a:r>
              <a:rPr lang="en-US" altLang="en-US" sz="1200" dirty="0" err="1">
                <a:hlinkClick r:id="rId2"/>
              </a:rPr>
              <a:t>design_patterns</a:t>
            </a:r>
            <a:r>
              <a:rPr lang="en-US" altLang="en-US" sz="1200" dirty="0">
                <a:hlinkClick r:id="rId2"/>
              </a:rPr>
              <a:t>/builder/java/2</a:t>
            </a:r>
            <a:r>
              <a:rPr lang="en-US" altLang="en-US" sz="1200" dirty="0"/>
              <a:t>”</a:t>
            </a:r>
            <a:br>
              <a:rPr lang="en-US" altLang="en-US" sz="1200" dirty="0"/>
            </a:br>
            <a:r>
              <a:rPr lang="en-US" altLang="en-US" sz="1200" dirty="0"/>
              <a:t>                      3. “http://javapapers.com/design-patterns/builder-pattern/”</a:t>
            </a:r>
          </a:p>
          <a:p>
            <a:pPr algn="ct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p:txBody>
      </p:sp>
    </p:spTree>
    <p:extLst>
      <p:ext uri="{BB962C8B-B14F-4D97-AF65-F5344CB8AC3E}">
        <p14:creationId xmlns:p14="http://schemas.microsoft.com/office/powerpoint/2010/main" val="534922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“Flyweight” Design Pattern</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154984"/>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Definition: </a:t>
            </a:r>
            <a:r>
              <a:rPr lang="en-US" altLang="en-US" sz="1200" dirty="0"/>
              <a:t>Use sharing to support large numbers of fine-grained objects efficiently.</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Type: </a:t>
            </a:r>
            <a:r>
              <a:rPr lang="en-US" altLang="en-US" sz="1200" dirty="0"/>
              <a:t>Structural Pattern</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UML Diagram: </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p:txBody>
      </p:sp>
      <p:pic>
        <p:nvPicPr>
          <p:cNvPr id="4" name="Picture 3">
            <a:extLst>
              <a:ext uri="{FF2B5EF4-FFF2-40B4-BE49-F238E27FC236}">
                <a16:creationId xmlns:a16="http://schemas.microsoft.com/office/drawing/2014/main" id="{10DDC647-EFA4-4FEA-95FA-CF7C71CF7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868" y="971798"/>
            <a:ext cx="3544263" cy="2177071"/>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84A8A7A-D169-418D-B787-566FEE0DB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1649" y="3289544"/>
            <a:ext cx="3560701" cy="1414302"/>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3904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“Flyweight”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154984"/>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Flyweight is used when there is a need to create high number of objects of almost similar nature. High number of objects consumes high memory and flyweight design pattern gives a solution to reduce the load on memory by sharing objects. It is achieved by segregating object properties into two types intrinsic and extrinsic. </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Sharing is key in flyweight pattern, and we need to judiciously decide if this pattern can be applied.</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When to Use Flyweight Design Pattern:</a:t>
            </a:r>
          </a:p>
          <a:p>
            <a:pPr marL="858838" lvl="1" indent="-365125" eaLnBrk="1">
              <a:buSzPct val="104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Need to create large number of objects.</a:t>
            </a:r>
          </a:p>
          <a:p>
            <a:pPr marL="858838" lvl="1" indent="-365125" eaLnBrk="1">
              <a:buSzPct val="104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Because of the large number when memory cost is a constraint.</a:t>
            </a:r>
          </a:p>
          <a:p>
            <a:pPr marL="858838" lvl="1" indent="-365125" eaLnBrk="1">
              <a:buSzPct val="104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When most of the object attributes can be made external and shared.</a:t>
            </a:r>
          </a:p>
          <a:p>
            <a:pPr marL="858838" lvl="1" indent="-365125" eaLnBrk="1">
              <a:buSzPct val="104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The application must not mandate unique objects, as after implementation same object will be used repeatedly.</a:t>
            </a:r>
          </a:p>
          <a:p>
            <a:pPr marL="858838" lvl="1" indent="-365125" eaLnBrk="1">
              <a:buSzPct val="104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Its better when extrinsic state can be computed rather than stored.</a:t>
            </a:r>
            <a:endParaRPr lang="en-US" altLang="en-US" sz="1200" b="1" dirty="0"/>
          </a:p>
          <a:p>
            <a:pPr eaLnBrk="1">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How to Apply Flyweight:</a:t>
            </a:r>
          </a:p>
          <a:p>
            <a:pPr eaLnBrk="1">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The object which we are going to create in high number should be analyzed before going for flyweight. Idea is to create lesser number of objects by reusing the same objects. Create smaller groups of objects and they should be reused by sharing. Closely look at objects properties and they can be segregated as two types intrinsic and extrinsic. Sharing is judged with respect to a context. Let's take the example of editors.</a:t>
            </a:r>
            <a:br>
              <a:rPr lang="en-US" altLang="en-US" sz="1200" dirty="0">
                <a:cs typeface="Arial" panose="020B0604020202020204" pitchFamily="34" charset="0"/>
              </a:rPr>
            </a:br>
            <a:endParaRPr lang="en-US" altLang="en-US" sz="1200" dirty="0">
              <a:cs typeface="Arial" panose="020B0604020202020204" pitchFamily="34" charset="0"/>
            </a:endParaRPr>
          </a:p>
          <a:p>
            <a:pPr eaLnBrk="1">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Consider a simple text editor where we can use only alphabet set A to Z. If we are going to create 100-page document using this editor, we may have 200000 (2000 X 100) characters (assuming 2000 characters / page). Without flyweight we will create 200000 objects to have fine grained control. With such fine control, every character can have its own characteristics like color, font, size, etc. How do we apply flyweight here?</a:t>
            </a:r>
          </a:p>
        </p:txBody>
      </p:sp>
    </p:spTree>
    <p:extLst>
      <p:ext uri="{BB962C8B-B14F-4D97-AF65-F5344CB8AC3E}">
        <p14:creationId xmlns:p14="http://schemas.microsoft.com/office/powerpoint/2010/main" val="188149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436161"/>
          </a:xfrm>
        </p:spPr>
        <p:txBody>
          <a:bodyPr/>
          <a:lstStyle/>
          <a:p>
            <a:r>
              <a:rPr lang="en-US" altLang="ja" sz="2000" b="1" dirty="0">
                <a:solidFill>
                  <a:schemeClr val="accent3"/>
                </a:solidFill>
                <a:latin typeface="Tw Cen MT" charset="0"/>
              </a:rPr>
              <a:t>Classification of Design Pattern?</a:t>
            </a:r>
            <a:endParaRPr lang="en-US" sz="2000" dirty="0">
              <a:latin typeface="Tw Cen MT" charset="0"/>
            </a:endParaRPr>
          </a:p>
        </p:txBody>
      </p:sp>
      <p:sp>
        <p:nvSpPr>
          <p:cNvPr id="8" name="TextBox 7">
            <a:extLst>
              <a:ext uri="{FF2B5EF4-FFF2-40B4-BE49-F238E27FC236}">
                <a16:creationId xmlns:a16="http://schemas.microsoft.com/office/drawing/2014/main" id="{AC3428A8-7E4A-420F-9A4A-F4DDF04E6BCA}"/>
              </a:ext>
            </a:extLst>
          </p:cNvPr>
          <p:cNvSpPr txBox="1"/>
          <p:nvPr/>
        </p:nvSpPr>
        <p:spPr>
          <a:xfrm>
            <a:off x="442127" y="516316"/>
            <a:ext cx="8581292" cy="4339650"/>
          </a:xfrm>
          <a:prstGeom prst="rect">
            <a:avLst/>
          </a:prstGeom>
          <a:noFill/>
        </p:spPr>
        <p:txBody>
          <a:bodyPr wrap="square" rtlCol="0">
            <a:spAutoFit/>
          </a:bodyPr>
          <a:lstStyle/>
          <a:p>
            <a:r>
              <a:rPr lang="en-GB" altLang="en-US" sz="1200" b="1" dirty="0">
                <a:cs typeface="Arial" panose="020B0604020202020204" pitchFamily="34" charset="0"/>
              </a:rPr>
              <a:t>Classification of Design Patterns:</a:t>
            </a:r>
          </a:p>
          <a:p>
            <a:r>
              <a:rPr lang="en-GB" altLang="en-US" sz="1200" dirty="0">
                <a:cs typeface="Arial" panose="020B0604020202020204" pitchFamily="34" charset="0"/>
              </a:rPr>
              <a:t>Design patterns vary in their granularity and level of abstraction. Because there are many design patterns, we need a way to organize them. We classify design patterns by two criteria(Figure-1).</a:t>
            </a: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pPr algn="ctr"/>
            <a:br>
              <a:rPr lang="en-GB" altLang="en-US" sz="1200" dirty="0">
                <a:cs typeface="Arial" panose="020B0604020202020204" pitchFamily="34" charset="0"/>
              </a:rPr>
            </a:br>
            <a:r>
              <a:rPr lang="en-GB" altLang="en-US" sz="1200" dirty="0">
                <a:cs typeface="Arial" panose="020B0604020202020204" pitchFamily="34" charset="0"/>
              </a:rPr>
              <a:t>Figure-1: Classification of Design Patterns based on </a:t>
            </a:r>
            <a:r>
              <a:rPr lang="en-GB" altLang="en-US" sz="1200" b="1" dirty="0">
                <a:cs typeface="Arial" panose="020B0604020202020204" pitchFamily="34" charset="0"/>
              </a:rPr>
              <a:t>Purpose</a:t>
            </a:r>
            <a:r>
              <a:rPr lang="en-GB" altLang="en-US" sz="1200" dirty="0">
                <a:cs typeface="Arial" panose="020B0604020202020204" pitchFamily="34" charset="0"/>
              </a:rPr>
              <a:t> and </a:t>
            </a:r>
            <a:r>
              <a:rPr lang="en-GB" altLang="en-US" sz="1200" b="1" dirty="0">
                <a:cs typeface="Arial" panose="020B0604020202020204" pitchFamily="34" charset="0"/>
              </a:rPr>
              <a:t>Scope</a:t>
            </a:r>
          </a:p>
        </p:txBody>
      </p:sp>
      <p:pic>
        <p:nvPicPr>
          <p:cNvPr id="3" name="Picture 2">
            <a:extLst>
              <a:ext uri="{FF2B5EF4-FFF2-40B4-BE49-F238E27FC236}">
                <a16:creationId xmlns:a16="http://schemas.microsoft.com/office/drawing/2014/main" id="{BA9BBD12-FC4D-495E-8C52-70C6C51017DE}"/>
              </a:ext>
            </a:extLst>
          </p:cNvPr>
          <p:cNvPicPr>
            <a:picLocks noChangeAspect="1"/>
          </p:cNvPicPr>
          <p:nvPr/>
        </p:nvPicPr>
        <p:blipFill>
          <a:blip r:embed="rId2"/>
          <a:stretch>
            <a:fillRect/>
          </a:stretch>
        </p:blipFill>
        <p:spPr>
          <a:xfrm>
            <a:off x="1676400" y="1228258"/>
            <a:ext cx="5791200" cy="657225"/>
          </a:xfrm>
          <a:prstGeom prst="rect">
            <a:avLst/>
          </a:prstGeom>
          <a:ln>
            <a:noFill/>
          </a:ln>
          <a:effectLst>
            <a:outerShdw blurRad="190500" algn="tl" rotWithShape="0">
              <a:srgbClr val="000000">
                <a:alpha val="70000"/>
              </a:srgbClr>
            </a:outerShdw>
          </a:effectLst>
        </p:spPr>
      </p:pic>
      <p:pic>
        <p:nvPicPr>
          <p:cNvPr id="6" name="Picture 5" descr="Table&#10;&#10;Description automatically generated">
            <a:extLst>
              <a:ext uri="{FF2B5EF4-FFF2-40B4-BE49-F238E27FC236}">
                <a16:creationId xmlns:a16="http://schemas.microsoft.com/office/drawing/2014/main" id="{FBBEDA7A-2E19-44D7-91AA-4E9432DA36A5}"/>
              </a:ext>
            </a:extLst>
          </p:cNvPr>
          <p:cNvPicPr>
            <a:picLocks noChangeAspect="1"/>
          </p:cNvPicPr>
          <p:nvPr/>
        </p:nvPicPr>
        <p:blipFill>
          <a:blip r:embed="rId3"/>
          <a:stretch>
            <a:fillRect/>
          </a:stretch>
        </p:blipFill>
        <p:spPr>
          <a:xfrm>
            <a:off x="2217989" y="2067927"/>
            <a:ext cx="5029567" cy="24286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862442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“Flyweight”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847207"/>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t>Intrinsic and Extrinsic State</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Create only 26 objects for (A to Z) mapping every unique characters. These 26 objects will have intrinsic state as its character. That is object ‘a’ will have state as character ‘a’. Then what happens to color, font and size? Those are the extrinsic state and will be passed by client code. 26 objects will be in store, client code will get the needed character/object and pass the extrinsic state to it with respect to the context. With respect to context means, ‘a’ in first line may come in red color and the same character may come in blue color in different line.</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t>Flyweight Implementation</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The object with intrinsic state is called flyweight object. When we implement flyweight, we create concrete objects and have the intrinsic state stored in that. To create those concrete objects, we will have factory and that is called Flyweight factory. This factory is to ensure that the objects are shared, and we don’t end up creating duplicate objects.</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Let us take an example scenario of drawing. We need to draw different geometrical shapes like rectangles and ovals in huge number. Every shape may vary in color, size, fill type, font used. For implementation's sake let's limit our shapes to two rectangle and oval. Every shape will be accompanied by a label which directly maps it with the shape. That is all rectangles will have label as ‘R’ and all ovals will have label as ‘O’.</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Now our flyweight will have intrinsic state as label only. Therefore, we will have only two flyweight objects. The varying properties color, size, fill type and font will be extrinsic. We will have a flyweight factory that will maintain the two flyweight objects and distribute to client accordingly. There will be an interface for the flyweights to implement so that we will have a common blueprint and that is the flyweight interface.</a:t>
            </a:r>
          </a:p>
        </p:txBody>
      </p:sp>
    </p:spTree>
    <p:extLst>
      <p:ext uri="{BB962C8B-B14F-4D97-AF65-F5344CB8AC3E}">
        <p14:creationId xmlns:p14="http://schemas.microsoft.com/office/powerpoint/2010/main" val="22061648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“Flyweight”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1015663"/>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Client code will use random number generators to create extrinsic properties. We are not storing the extrinsic properties </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anywhere, we will calculate on the fly and pass it. Use of random number generator is for convenience.</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a:t>
            </a:r>
            <a:r>
              <a:rPr lang="en-US" altLang="en-US" sz="1200" dirty="0"/>
              <a:t>: </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p:txBody>
      </p:sp>
      <p:pic>
        <p:nvPicPr>
          <p:cNvPr id="4" name="Picture 3">
            <a:extLst>
              <a:ext uri="{FF2B5EF4-FFF2-40B4-BE49-F238E27FC236}">
                <a16:creationId xmlns:a16="http://schemas.microsoft.com/office/drawing/2014/main" id="{598C3D35-D420-41FC-ACBB-D787236EE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121" y="1320485"/>
            <a:ext cx="5895538" cy="3330644"/>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9264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“Flyweight”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154984"/>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a:t>
            </a:r>
            <a:r>
              <a:rPr lang="en-US" altLang="en-US" sz="1200" dirty="0"/>
              <a:t>: (Continued… )</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p:txBody>
      </p:sp>
      <p:pic>
        <p:nvPicPr>
          <p:cNvPr id="5" name="Picture 3">
            <a:extLst>
              <a:ext uri="{FF2B5EF4-FFF2-40B4-BE49-F238E27FC236}">
                <a16:creationId xmlns:a16="http://schemas.microsoft.com/office/drawing/2014/main" id="{38B2B48A-8BFC-4782-AC67-2448E6FB8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881" y="987695"/>
            <a:ext cx="7232018" cy="3365299"/>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0909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“Flyweight”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154984"/>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a:t>
            </a:r>
            <a:r>
              <a:rPr lang="en-US" altLang="en-US" sz="1200" dirty="0"/>
              <a:t>: (Continued… )</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p:txBody>
      </p:sp>
      <p:pic>
        <p:nvPicPr>
          <p:cNvPr id="6" name="Picture 3">
            <a:extLst>
              <a:ext uri="{FF2B5EF4-FFF2-40B4-BE49-F238E27FC236}">
                <a16:creationId xmlns:a16="http://schemas.microsoft.com/office/drawing/2014/main" id="{97DE5AF3-A22F-48AD-B22B-16811DA0B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701" y="974951"/>
            <a:ext cx="6666377" cy="3571652"/>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3725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“Flyweight”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154984"/>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a:t>
            </a:r>
            <a:r>
              <a:rPr lang="en-US" altLang="en-US" sz="1200" dirty="0"/>
              <a:t>: (Continued… )</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p:txBody>
      </p:sp>
      <p:pic>
        <p:nvPicPr>
          <p:cNvPr id="5" name="Picture 3">
            <a:extLst>
              <a:ext uri="{FF2B5EF4-FFF2-40B4-BE49-F238E27FC236}">
                <a16:creationId xmlns:a16="http://schemas.microsoft.com/office/drawing/2014/main" id="{03990AC2-59B0-4C70-9D97-12CE6B2B2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413" y="914024"/>
            <a:ext cx="6578954" cy="3758459"/>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0291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“Flyweight”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154984"/>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a:t>
            </a:r>
            <a:r>
              <a:rPr lang="en-US" altLang="en-US" sz="1200" dirty="0"/>
              <a:t>: (Continued… )</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p:txBody>
      </p:sp>
      <p:pic>
        <p:nvPicPr>
          <p:cNvPr id="6" name="Picture 3">
            <a:extLst>
              <a:ext uri="{FF2B5EF4-FFF2-40B4-BE49-F238E27FC236}">
                <a16:creationId xmlns:a16="http://schemas.microsoft.com/office/drawing/2014/main" id="{50E75961-6EAC-4228-BCAD-F672AAE2F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018" y="889981"/>
            <a:ext cx="4695964" cy="3857856"/>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4056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“Flyweight”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216539"/>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Output: </a:t>
            </a: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400" b="1" dirty="0"/>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t>Reference: </a:t>
            </a:r>
            <a:r>
              <a:rPr lang="en-US" altLang="en-US" sz="1200" dirty="0"/>
              <a:t>1. GOF Design Pattern Book</a:t>
            </a:r>
            <a:br>
              <a:rPr lang="en-US" altLang="en-US" sz="1200" dirty="0"/>
            </a:br>
            <a:r>
              <a:rPr lang="en-US" altLang="en-US" sz="1200" dirty="0"/>
              <a:t>                       2. “http://javapapers.com/design-patterns/flyweight-design-pattern/”</a:t>
            </a:r>
          </a:p>
        </p:txBody>
      </p:sp>
      <p:pic>
        <p:nvPicPr>
          <p:cNvPr id="5" name="Picture 3">
            <a:extLst>
              <a:ext uri="{FF2B5EF4-FFF2-40B4-BE49-F238E27FC236}">
                <a16:creationId xmlns:a16="http://schemas.microsoft.com/office/drawing/2014/main" id="{5431A703-CC0D-4067-896C-B61A45963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218" y="653042"/>
            <a:ext cx="3628066" cy="3620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pic>
    </p:spTree>
    <p:extLst>
      <p:ext uri="{BB962C8B-B14F-4D97-AF65-F5344CB8AC3E}">
        <p14:creationId xmlns:p14="http://schemas.microsoft.com/office/powerpoint/2010/main" val="42515925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“Interpreter” Design Pattern</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154984"/>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Definition: </a:t>
            </a:r>
            <a:r>
              <a:rPr lang="en-US" altLang="en-US" sz="1200" dirty="0"/>
              <a:t>Given a language, define a representation for its grammar along with an interpreter that uses the representation to interpret sentences in the language.</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Type: </a:t>
            </a:r>
            <a:r>
              <a:rPr lang="en-US" altLang="en-US" sz="1200" dirty="0"/>
              <a:t> Behavioral Pattern</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UML Diagram: </a:t>
            </a:r>
          </a:p>
          <a:p>
            <a:pPr algn="ct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lgn="ct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lgn="ct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The Interpreter pattern describes how to define a grammar for simple languages, represent sentences in the language, and interpret these sentences. In this example, the pattern describes how to define a grammar for regular expressions, represent a particular regular expression, and how to interpret that regular expression.</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When Would I Use This Pattern?</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Use the Interpreter pattern when there is a language to interpret, and you can represent statements in the language as abstract syntax trees.</a:t>
            </a:r>
          </a:p>
        </p:txBody>
      </p:sp>
      <p:pic>
        <p:nvPicPr>
          <p:cNvPr id="6" name="Picture 3">
            <a:extLst>
              <a:ext uri="{FF2B5EF4-FFF2-40B4-BE49-F238E27FC236}">
                <a16:creationId xmlns:a16="http://schemas.microsoft.com/office/drawing/2014/main" id="{D89A55E9-7D0A-40D2-ABD9-0D6AD1ECC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6271" y="1119854"/>
            <a:ext cx="4059237" cy="2168525"/>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4233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“Interpreter”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447098"/>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t>Example: </a:t>
            </a:r>
            <a:r>
              <a:rPr lang="en-US" altLang="en-US" sz="1200" dirty="0">
                <a:cs typeface="Courier New" panose="02070309020205020404" pitchFamily="49" charset="0"/>
              </a:rPr>
              <a:t>The following Reverse Polish notation(Reverse Polish notation (RPN) is a mathematical notation wherein every operator follows all of its operands. It is also known as Postfix notation. Example: 3 4 +) example illustrates the interpreter pattern. The grammar</a:t>
            </a:r>
            <a:r>
              <a:rPr lang="en-US" altLang="en-US" sz="1200" dirty="0"/>
              <a:t> </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expression ::= plus | minus | variable | number</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plus ::= expression </a:t>
            </a:r>
            <a:r>
              <a:rPr lang="en-US" altLang="en-US" sz="1200" dirty="0" err="1"/>
              <a:t>expression</a:t>
            </a:r>
            <a:r>
              <a:rPr lang="en-US" altLang="en-US" sz="1200" dirty="0"/>
              <a:t> '+'</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minus ::= expression </a:t>
            </a:r>
            <a:r>
              <a:rPr lang="en-US" altLang="en-US" sz="1200" dirty="0" err="1"/>
              <a:t>expression</a:t>
            </a:r>
            <a:r>
              <a:rPr lang="en-US" altLang="en-US" sz="1200" dirty="0"/>
              <a:t> '-'</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variable  ::= 'a' | 'b' | 'c' | ... | 'z'</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digit = '0' | '1' | ... '9'</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number ::= digit | digit number</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defines a language which contains reverse Polish expressions like:</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a b +</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a b c + -</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a b + c a - -</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Following the interpreter pattern there is a class for each grammar rule</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p:txBody>
      </p:sp>
    </p:spTree>
    <p:extLst>
      <p:ext uri="{BB962C8B-B14F-4D97-AF65-F5344CB8AC3E}">
        <p14:creationId xmlns:p14="http://schemas.microsoft.com/office/powerpoint/2010/main" val="33910847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“Interpreter”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031873"/>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t>Example:</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p:txBody>
      </p:sp>
      <p:pic>
        <p:nvPicPr>
          <p:cNvPr id="4" name="Picture 3">
            <a:extLst>
              <a:ext uri="{FF2B5EF4-FFF2-40B4-BE49-F238E27FC236}">
                <a16:creationId xmlns:a16="http://schemas.microsoft.com/office/drawing/2014/main" id="{73460851-C6F7-43E4-9676-FDEEAAF89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187" y="943288"/>
            <a:ext cx="7457406" cy="3647551"/>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334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436161"/>
          </a:xfrm>
        </p:spPr>
        <p:txBody>
          <a:bodyPr/>
          <a:lstStyle/>
          <a:p>
            <a:r>
              <a:rPr lang="en-US" altLang="ja" sz="2000" b="1" dirty="0">
                <a:solidFill>
                  <a:schemeClr val="accent3"/>
                </a:solidFill>
                <a:latin typeface="Tw Cen MT" charset="0"/>
              </a:rPr>
              <a:t>Classification of Design Pattern?</a:t>
            </a:r>
            <a:endParaRPr lang="en-US" sz="2000" dirty="0">
              <a:latin typeface="Tw Cen MT" charset="0"/>
            </a:endParaRPr>
          </a:p>
        </p:txBody>
      </p:sp>
      <p:sp>
        <p:nvSpPr>
          <p:cNvPr id="8" name="TextBox 7">
            <a:extLst>
              <a:ext uri="{FF2B5EF4-FFF2-40B4-BE49-F238E27FC236}">
                <a16:creationId xmlns:a16="http://schemas.microsoft.com/office/drawing/2014/main" id="{AC3428A8-7E4A-420F-9A4A-F4DDF04E6BCA}"/>
              </a:ext>
            </a:extLst>
          </p:cNvPr>
          <p:cNvSpPr txBox="1"/>
          <p:nvPr/>
        </p:nvSpPr>
        <p:spPr>
          <a:xfrm>
            <a:off x="442127" y="516316"/>
            <a:ext cx="8581292" cy="4339650"/>
          </a:xfrm>
          <a:prstGeom prst="rect">
            <a:avLst/>
          </a:prstGeom>
          <a:noFill/>
        </p:spPr>
        <p:txBody>
          <a:bodyPr wrap="square" rtlCol="0">
            <a:spAutoFit/>
          </a:bodyPr>
          <a:lstStyle/>
          <a:p>
            <a:r>
              <a:rPr lang="en-GB" altLang="en-US" sz="1200" b="1" dirty="0">
                <a:cs typeface="Arial" panose="020B0604020202020204" pitchFamily="34" charset="0"/>
              </a:rPr>
              <a:t>Classification of Design Patterns:</a:t>
            </a:r>
          </a:p>
          <a:p>
            <a:endParaRPr lang="en-GB" altLang="en-US" sz="1200" dirty="0">
              <a:cs typeface="Arial" panose="020B0604020202020204" pitchFamily="34" charset="0"/>
            </a:endParaRPr>
          </a:p>
          <a:p>
            <a:r>
              <a:rPr lang="en-GB" altLang="en-US" sz="1200" dirty="0">
                <a:cs typeface="Arial" panose="020B0604020202020204" pitchFamily="34" charset="0"/>
              </a:rPr>
              <a:t>1. The </a:t>
            </a:r>
            <a:r>
              <a:rPr lang="en-GB" altLang="en-US" sz="1200" b="1" dirty="0">
                <a:cs typeface="Arial" panose="020B0604020202020204" pitchFamily="34" charset="0"/>
              </a:rPr>
              <a:t>first criterion</a:t>
            </a:r>
            <a:r>
              <a:rPr lang="en-GB" altLang="en-US" sz="1200" dirty="0">
                <a:cs typeface="Arial" panose="020B0604020202020204" pitchFamily="34" charset="0"/>
              </a:rPr>
              <a:t>, called </a:t>
            </a:r>
            <a:r>
              <a:rPr lang="en-GB" altLang="en-US" sz="1200" b="1" dirty="0">
                <a:cs typeface="Arial" panose="020B0604020202020204" pitchFamily="34" charset="0"/>
              </a:rPr>
              <a:t>purpose</a:t>
            </a:r>
            <a:r>
              <a:rPr lang="en-GB" altLang="en-US" sz="1200" dirty="0">
                <a:cs typeface="Arial" panose="020B0604020202020204" pitchFamily="34" charset="0"/>
              </a:rPr>
              <a:t>, reflects what a pattern does. Patterns can have either creational, structural, or behavioural purpose.</a:t>
            </a:r>
          </a:p>
          <a:p>
            <a:endParaRPr lang="en-GB" altLang="en-US" sz="1200" dirty="0">
              <a:cs typeface="Arial" panose="020B0604020202020204" pitchFamily="34" charset="0"/>
            </a:endParaRPr>
          </a:p>
          <a:p>
            <a:pPr marL="171450" indent="-171450">
              <a:buFont typeface="Wingdings" panose="05000000000000000000" pitchFamily="2" charset="2"/>
              <a:buChar char="v"/>
            </a:pPr>
            <a:r>
              <a:rPr lang="en-GB" altLang="en-US" sz="1200" dirty="0">
                <a:cs typeface="Arial" panose="020B0604020202020204" pitchFamily="34" charset="0"/>
              </a:rPr>
              <a:t>Creational patterns concern the process of object creation. </a:t>
            </a:r>
          </a:p>
          <a:p>
            <a:pPr marL="171450" indent="-171450">
              <a:buFont typeface="Wingdings" panose="05000000000000000000" pitchFamily="2" charset="2"/>
              <a:buChar char="v"/>
            </a:pPr>
            <a:endParaRPr lang="en-GB" altLang="en-US" sz="1200" dirty="0">
              <a:cs typeface="Arial" panose="020B0604020202020204" pitchFamily="34" charset="0"/>
            </a:endParaRPr>
          </a:p>
          <a:p>
            <a:pPr marL="171450" indent="-171450">
              <a:buFont typeface="Wingdings" panose="05000000000000000000" pitchFamily="2" charset="2"/>
              <a:buChar char="v"/>
            </a:pPr>
            <a:r>
              <a:rPr lang="en-GB" altLang="en-US" sz="1200" dirty="0">
                <a:cs typeface="Arial" panose="020B0604020202020204" pitchFamily="34" charset="0"/>
              </a:rPr>
              <a:t>Structural patterns deal with the composition of classes or objects. </a:t>
            </a:r>
          </a:p>
          <a:p>
            <a:pPr marL="171450" indent="-171450">
              <a:buFont typeface="Wingdings" panose="05000000000000000000" pitchFamily="2" charset="2"/>
              <a:buChar char="v"/>
            </a:pPr>
            <a:endParaRPr lang="en-GB" altLang="en-US" sz="1200" dirty="0">
              <a:cs typeface="Arial" panose="020B0604020202020204" pitchFamily="34" charset="0"/>
            </a:endParaRPr>
          </a:p>
          <a:p>
            <a:pPr marL="171450" indent="-171450">
              <a:buFont typeface="Wingdings" panose="05000000000000000000" pitchFamily="2" charset="2"/>
              <a:buChar char="v"/>
            </a:pPr>
            <a:r>
              <a:rPr lang="en-GB" altLang="en-US" sz="1200" dirty="0">
                <a:cs typeface="Arial" panose="020B0604020202020204" pitchFamily="34" charset="0"/>
              </a:rPr>
              <a:t>Behavioural patterns characterize the ways in which classes or objects interact and distribute responsibility</a:t>
            </a: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pPr algn="ctr"/>
            <a:br>
              <a:rPr lang="en-GB" altLang="en-US" sz="1200" dirty="0">
                <a:cs typeface="Arial" panose="020B0604020202020204" pitchFamily="34" charset="0"/>
              </a:rPr>
            </a:br>
            <a:endParaRPr lang="en-GB" altLang="en-US" sz="1200" b="1" dirty="0">
              <a:cs typeface="Arial" panose="020B0604020202020204" pitchFamily="34" charset="0"/>
            </a:endParaRPr>
          </a:p>
        </p:txBody>
      </p:sp>
      <p:pic>
        <p:nvPicPr>
          <p:cNvPr id="3" name="Picture 2">
            <a:extLst>
              <a:ext uri="{FF2B5EF4-FFF2-40B4-BE49-F238E27FC236}">
                <a16:creationId xmlns:a16="http://schemas.microsoft.com/office/drawing/2014/main" id="{BA9BBD12-FC4D-495E-8C52-70C6C51017DE}"/>
              </a:ext>
            </a:extLst>
          </p:cNvPr>
          <p:cNvPicPr>
            <a:picLocks noChangeAspect="1"/>
          </p:cNvPicPr>
          <p:nvPr/>
        </p:nvPicPr>
        <p:blipFill>
          <a:blip r:embed="rId2"/>
          <a:stretch>
            <a:fillRect/>
          </a:stretch>
        </p:blipFill>
        <p:spPr>
          <a:xfrm>
            <a:off x="1837173" y="2782829"/>
            <a:ext cx="5791200" cy="6572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149508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“Interpreter”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031873"/>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t>Example: (Continue…)</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p:txBody>
      </p:sp>
      <p:pic>
        <p:nvPicPr>
          <p:cNvPr id="5" name="Picture 3">
            <a:extLst>
              <a:ext uri="{FF2B5EF4-FFF2-40B4-BE49-F238E27FC236}">
                <a16:creationId xmlns:a16="http://schemas.microsoft.com/office/drawing/2014/main" id="{D332ACDF-409E-49D6-99DB-29E716D4C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644" y="996475"/>
            <a:ext cx="7736712" cy="3628251"/>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6154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“Interpreter”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031873"/>
          </a:xfrm>
          <a:prstGeom prst="rect">
            <a:avLst/>
          </a:prstGeom>
          <a:noFill/>
        </p:spPr>
        <p:txBody>
          <a:bodyPr wrap="square" rtlCol="0">
            <a:spAutoFit/>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dirty="0"/>
              <a:t>While the interpreter pattern does not address parsing a parser is provided for completeness.</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p:txBody>
      </p:sp>
      <p:pic>
        <p:nvPicPr>
          <p:cNvPr id="6" name="Picture 3">
            <a:extLst>
              <a:ext uri="{FF2B5EF4-FFF2-40B4-BE49-F238E27FC236}">
                <a16:creationId xmlns:a16="http://schemas.microsoft.com/office/drawing/2014/main" id="{5F84AACA-348F-420A-ACAE-EEA5FA2E7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181" y="969301"/>
            <a:ext cx="6875638" cy="3581346"/>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9881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“Interpreter”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939540"/>
          </a:xfrm>
          <a:prstGeom prst="rect">
            <a:avLst/>
          </a:prstGeom>
          <a:noFill/>
        </p:spPr>
        <p:txBody>
          <a:bodyPr wrap="square" rtlCol="0">
            <a:spAutoFit/>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dirty="0"/>
              <a:t>Finally evaluating the expression "w x z - +" with w = 5, x = 10, and z = 42.</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4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cs typeface="Arial" panose="020B0604020202020204" pitchFamily="34" charset="0"/>
              </a:rPr>
              <a:t>Reference:</a:t>
            </a:r>
            <a:r>
              <a:rPr lang="en-US" altLang="en-US" sz="1400" dirty="0">
                <a:cs typeface="Arial" panose="020B0604020202020204" pitchFamily="34" charset="0"/>
              </a:rPr>
              <a:t> </a:t>
            </a:r>
            <a:r>
              <a:rPr lang="en-US" altLang="en-US" sz="1200" dirty="0">
                <a:cs typeface="Arial" panose="020B0604020202020204" pitchFamily="34" charset="0"/>
              </a:rPr>
              <a:t>1. GOF Design Pattern Book</a:t>
            </a:r>
            <a:br>
              <a:rPr lang="en-US" altLang="en-US" sz="1400" dirty="0">
                <a:cs typeface="Arial" panose="020B0604020202020204" pitchFamily="34" charset="0"/>
              </a:rPr>
            </a:br>
            <a:r>
              <a:rPr lang="en-US" altLang="en-US" sz="1400" dirty="0">
                <a:cs typeface="Arial" panose="020B0604020202020204" pitchFamily="34" charset="0"/>
              </a:rPr>
              <a:t>                  </a:t>
            </a:r>
            <a:r>
              <a:rPr lang="en-US" altLang="en-US" sz="1200" dirty="0">
                <a:cs typeface="Arial" panose="020B0604020202020204" pitchFamily="34" charset="0"/>
              </a:rPr>
              <a:t>2. “http://en.wikipedia.org/wiki/</a:t>
            </a:r>
            <a:r>
              <a:rPr lang="en-US" altLang="en-US" sz="1200" dirty="0" err="1">
                <a:cs typeface="Arial" panose="020B0604020202020204" pitchFamily="34" charset="0"/>
              </a:rPr>
              <a:t>Interpreter_pattern</a:t>
            </a:r>
            <a:r>
              <a:rPr lang="en-US" altLang="en-US" sz="1200" dirty="0">
                <a:cs typeface="Arial" panose="020B0604020202020204" pitchFamily="34" charset="0"/>
              </a:rPr>
              <a:t>”</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p:txBody>
      </p:sp>
      <p:pic>
        <p:nvPicPr>
          <p:cNvPr id="5" name="Picture 3">
            <a:extLst>
              <a:ext uri="{FF2B5EF4-FFF2-40B4-BE49-F238E27FC236}">
                <a16:creationId xmlns:a16="http://schemas.microsoft.com/office/drawing/2014/main" id="{B2AF67F8-57C6-4714-87CF-57EB4A400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657" y="1027846"/>
            <a:ext cx="7394466" cy="2227820"/>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8481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“Prototype” Design Pattern</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154984"/>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Definition: </a:t>
            </a:r>
            <a:r>
              <a:rPr lang="en-US" altLang="en-US" sz="1200" dirty="0"/>
              <a:t>Specify the kinds of objects to create using a prototypical instance and create new objects by copying this prototype.</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Type: </a:t>
            </a:r>
            <a:r>
              <a:rPr lang="en-US" altLang="en-US" sz="1200" dirty="0"/>
              <a:t> Creational Pattern</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UML Diagram: </a:t>
            </a:r>
          </a:p>
          <a:p>
            <a:pPr algn="ct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lgn="ct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When to use this pattern:</a:t>
            </a:r>
            <a:br>
              <a:rPr lang="en-US" altLang="en-US" sz="1200" b="1" dirty="0"/>
            </a:br>
            <a:r>
              <a:rPr lang="en-US" altLang="en-US" sz="1200" dirty="0">
                <a:cs typeface="Arial" panose="020B0604020202020204" pitchFamily="34" charset="0"/>
              </a:rPr>
              <a:t>Use the Prototype pattern when a system should be independent of how its products are created, composed, and represented; and</a:t>
            </a:r>
          </a:p>
          <a:p>
            <a:pPr marL="858838" lvl="1" indent="-365125" eaLnBrk="1">
              <a:buSzPct val="104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when the classes to instantiate are specified at run-time, for example, by dynamic loading; or</a:t>
            </a:r>
          </a:p>
          <a:p>
            <a:pPr marL="858838" lvl="1" indent="-365125" eaLnBrk="1">
              <a:buSzPct val="104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to avoid building a class hierarchy of factories that parallels the class hierarchy of products; or</a:t>
            </a:r>
          </a:p>
          <a:p>
            <a:pPr marL="858838" lvl="1" indent="-365125" eaLnBrk="1">
              <a:buSzPct val="104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when instances of a class can have one of only a few different combinations of state. It may be more convenient to install a corresponding number of prototypes and clone them rather than instantiating the class manually, each time with the appropriate state.</a:t>
            </a:r>
          </a:p>
        </p:txBody>
      </p:sp>
      <p:pic>
        <p:nvPicPr>
          <p:cNvPr id="6" name="Picture 3">
            <a:extLst>
              <a:ext uri="{FF2B5EF4-FFF2-40B4-BE49-F238E27FC236}">
                <a16:creationId xmlns:a16="http://schemas.microsoft.com/office/drawing/2014/main" id="{0B012651-61BC-4DFB-AC00-B8A7BDE51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105" y="1092253"/>
            <a:ext cx="4529569" cy="2103124"/>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83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“Prototype”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031873"/>
          </a:xfrm>
          <a:prstGeom prst="rect">
            <a:avLst/>
          </a:prstGeom>
          <a:noFill/>
        </p:spPr>
        <p:txBody>
          <a:bodyPr wrap="square" rtlCol="0">
            <a:spAutoFit/>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t>Example</a:t>
            </a:r>
            <a:r>
              <a:rPr lang="en-US" altLang="en-US" sz="1400" dirty="0"/>
              <a:t>: </a:t>
            </a: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p:txBody>
      </p:sp>
      <p:pic>
        <p:nvPicPr>
          <p:cNvPr id="6" name="Picture 3">
            <a:extLst>
              <a:ext uri="{FF2B5EF4-FFF2-40B4-BE49-F238E27FC236}">
                <a16:creationId xmlns:a16="http://schemas.microsoft.com/office/drawing/2014/main" id="{CFA5C16D-A636-4E22-B71E-D474F1ECB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460" y="929883"/>
            <a:ext cx="5714860" cy="3694843"/>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4607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“Prototype”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031873"/>
          </a:xfrm>
          <a:prstGeom prst="rect">
            <a:avLst/>
          </a:prstGeom>
          <a:noFill/>
        </p:spPr>
        <p:txBody>
          <a:bodyPr wrap="square" rtlCol="0">
            <a:spAutoFit/>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t>Example</a:t>
            </a:r>
            <a:r>
              <a:rPr lang="en-US" altLang="en-US" sz="1400" dirty="0"/>
              <a:t>: (Continue…) </a:t>
            </a: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p:txBody>
      </p:sp>
      <p:pic>
        <p:nvPicPr>
          <p:cNvPr id="5" name="Picture 3">
            <a:extLst>
              <a:ext uri="{FF2B5EF4-FFF2-40B4-BE49-F238E27FC236}">
                <a16:creationId xmlns:a16="http://schemas.microsoft.com/office/drawing/2014/main" id="{21FA5005-F184-4660-BA4A-4DC6B8562B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377" y="934184"/>
            <a:ext cx="4433246" cy="3811150"/>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951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“Prototype”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847207"/>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cs typeface="Arial" panose="020B0604020202020204" pitchFamily="34" charset="0"/>
              </a:rPr>
              <a:t>Output:</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Cluck </a:t>
            </a:r>
            <a:r>
              <a:rPr lang="en-US" altLang="en-US" sz="1200" dirty="0" err="1"/>
              <a:t>cluck</a:t>
            </a:r>
            <a:r>
              <a:rPr lang="en-US" altLang="en-US" sz="1200" dirty="0"/>
              <a:t> World. I am Chicken1. I have 2 legs.</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Cluck </a:t>
            </a:r>
            <a:r>
              <a:rPr lang="en-US" altLang="en-US" sz="1200" dirty="0" err="1"/>
              <a:t>cluck</a:t>
            </a:r>
            <a:r>
              <a:rPr lang="en-US" altLang="en-US" sz="1200" dirty="0"/>
              <a:t> World. I am Chicken2. I have 2 legs.</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Cluck </a:t>
            </a:r>
            <a:r>
              <a:rPr lang="en-US" altLang="en-US" sz="1200" dirty="0" err="1"/>
              <a:t>cluck</a:t>
            </a:r>
            <a:r>
              <a:rPr lang="en-US" altLang="en-US" sz="1200" dirty="0"/>
              <a:t> World. I am Chicken4. I have 2 legs.</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err="1"/>
              <a:t>Meeeeeee</a:t>
            </a:r>
            <a:r>
              <a:rPr lang="en-US" altLang="en-US" sz="1200" dirty="0"/>
              <a:t> World. I am Sheep1. I have 4 legs.</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err="1"/>
              <a:t>Meeeeeee</a:t>
            </a:r>
            <a:r>
              <a:rPr lang="en-US" altLang="en-US" sz="1200" dirty="0"/>
              <a:t> World. I am Sheep2. I have 4 legs.</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err="1"/>
              <a:t>Meeeeeee</a:t>
            </a:r>
            <a:r>
              <a:rPr lang="en-US" altLang="en-US" sz="1200" dirty="0"/>
              <a:t> World. I am Sheep3. I have 4 legs.</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cs typeface="Arial" panose="020B0604020202020204" pitchFamily="34" charset="0"/>
              </a:rPr>
              <a:t>Reference: </a:t>
            </a:r>
            <a:r>
              <a:rPr lang="en-US" altLang="en-US" sz="1200" dirty="0">
                <a:cs typeface="Arial" panose="020B0604020202020204" pitchFamily="34" charset="0"/>
              </a:rPr>
              <a:t>1.  GOF Design Pattern Book</a:t>
            </a:r>
            <a:br>
              <a:rPr lang="en-US" altLang="en-US" sz="1200" dirty="0">
                <a:cs typeface="Arial" panose="020B0604020202020204" pitchFamily="34" charset="0"/>
              </a:rPr>
            </a:br>
            <a:r>
              <a:rPr lang="en-US" altLang="en-US" sz="1200" dirty="0">
                <a:cs typeface="Arial" panose="020B0604020202020204" pitchFamily="34" charset="0"/>
              </a:rPr>
              <a:t>                       2. “</a:t>
            </a:r>
            <a:r>
              <a:rPr lang="en-US" altLang="en-US" sz="1200" dirty="0">
                <a:cs typeface="Arial" panose="020B0604020202020204" pitchFamily="34" charset="0"/>
                <a:hlinkClick r:id="rId2"/>
              </a:rPr>
              <a:t>http://java.dzone.com/articles/intro-design-patterns-prototype</a:t>
            </a:r>
            <a:r>
              <a:rPr lang="en-US" altLang="en-US" sz="1200" dirty="0">
                <a:cs typeface="Arial" panose="020B0604020202020204" pitchFamily="34" charset="0"/>
              </a:rPr>
              <a:t>”</a:t>
            </a:r>
            <a:br>
              <a:rPr lang="en-US" altLang="en-US" sz="1200" dirty="0">
                <a:cs typeface="Arial" panose="020B0604020202020204" pitchFamily="34" charset="0"/>
              </a:rPr>
            </a:b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p:txBody>
      </p:sp>
    </p:spTree>
    <p:extLst>
      <p:ext uri="{BB962C8B-B14F-4D97-AF65-F5344CB8AC3E}">
        <p14:creationId xmlns:p14="http://schemas.microsoft.com/office/powerpoint/2010/main" val="37843970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“Proxy” Design Pattern</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154984"/>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Definition: </a:t>
            </a:r>
            <a:r>
              <a:rPr lang="en-US" altLang="en-US" sz="1200" dirty="0"/>
              <a:t>Provide a surrogate or placeholder for another object to control access to it.</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Type: </a:t>
            </a:r>
            <a:r>
              <a:rPr lang="en-US" altLang="en-US" sz="1200" dirty="0"/>
              <a:t> Structural Pattern</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UML Diagram: </a:t>
            </a:r>
          </a:p>
          <a:p>
            <a:pPr algn="ct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lgn="ct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Here's a possible object diagram of a proxy structure at run-time:</a:t>
            </a:r>
            <a:br>
              <a:rPr lang="en-US" altLang="en-US" sz="1200" dirty="0">
                <a:cs typeface="Arial" panose="020B0604020202020204" pitchFamily="34" charset="0"/>
              </a:rPr>
            </a:b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Motivation:</a:t>
            </a:r>
            <a:br>
              <a:rPr lang="en-US" altLang="en-US" sz="1200" b="1" dirty="0"/>
            </a:br>
            <a:r>
              <a:rPr lang="en-US" altLang="en-US" sz="1200" dirty="0">
                <a:cs typeface="Arial" panose="020B0604020202020204" pitchFamily="34" charset="0"/>
              </a:rPr>
              <a:t>One reason for controlling access to an object is to defer the full cost of its creation and initialization until we actually need to use it. Consider a document editor that can embed graphical objects in a document. Some graphical objects, like large raster images, can be expensive to create. But opening a document should be fast, so we should avoid creating all the expensive objects at once when the document is opened. This isn't necessary anyway, because not all of these objects will be visible in the document at the same time. </a:t>
            </a:r>
          </a:p>
        </p:txBody>
      </p:sp>
      <p:pic>
        <p:nvPicPr>
          <p:cNvPr id="4" name="Picture 3">
            <a:extLst>
              <a:ext uri="{FF2B5EF4-FFF2-40B4-BE49-F238E27FC236}">
                <a16:creationId xmlns:a16="http://schemas.microsoft.com/office/drawing/2014/main" id="{2C6BD941-B905-4F40-B8DF-BFACD67AC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217" y="927543"/>
            <a:ext cx="4011565" cy="1674986"/>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B476460-4878-4255-A783-94EFF2E47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2219" y="2947267"/>
            <a:ext cx="3439561" cy="671396"/>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509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“Proxy”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785652"/>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These constraints would suggest creating each expensive object on demand, which in this case occurs when an image becomes visible. But what do we put in the document in place of the image? And how can we hide the fact that the image is created on demand so that we don't complicate the editor's implementation? This optimization shouldn't impact the rendering and formatting code, for example.</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The solution is to use another object, an image proxy, that acts as a stand-in for the real image. The proxy acts just like the image and takes care of instantiating it when it's required.</a:t>
            </a: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The image proxy creates the real image only when the document editor asks it to display itself by invoking its Draw operation. The proxy forwards subsequent requests directly to the image. It must therefore keep a reference to the image after creating it.</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Let's assume that images are stored in separate files. In this case we can use </a:t>
            </a:r>
            <a:r>
              <a:rPr lang="en-US" altLang="en-US" sz="1200" dirty="0">
                <a:cs typeface="Courier New" panose="02070309020205020404" pitchFamily="49" charset="0"/>
              </a:rPr>
              <a:t>the file name as the reference to the real object. The proxy also stores its </a:t>
            </a:r>
            <a:r>
              <a:rPr lang="en-US" altLang="en-US" sz="1200" b="1" dirty="0">
                <a:cs typeface="Courier New" panose="02070309020205020404" pitchFamily="49" charset="0"/>
              </a:rPr>
              <a:t>extent</a:t>
            </a:r>
            <a:r>
              <a:rPr lang="en-US" altLang="en-US" sz="1200" dirty="0">
                <a:cs typeface="Courier New" panose="02070309020205020404" pitchFamily="49" charset="0"/>
              </a:rPr>
              <a:t>, </a:t>
            </a:r>
            <a:r>
              <a:rPr lang="en-US" altLang="en-US" sz="1200" dirty="0">
                <a:cs typeface="Arial" panose="020B0604020202020204" pitchFamily="34" charset="0"/>
              </a:rPr>
              <a:t>that is, its width and height. The extent lets the proxy respond to requests for its size from the formatter without actually instantiating the image.</a:t>
            </a:r>
          </a:p>
        </p:txBody>
      </p:sp>
      <p:pic>
        <p:nvPicPr>
          <p:cNvPr id="4" name="Picture 3">
            <a:extLst>
              <a:ext uri="{FF2B5EF4-FFF2-40B4-BE49-F238E27FC236}">
                <a16:creationId xmlns:a16="http://schemas.microsoft.com/office/drawing/2014/main" id="{C83C6CED-BBA7-48EF-B6CB-25DDAE5D5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394" y="2106121"/>
            <a:ext cx="3634991" cy="759115"/>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6449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“Proxy”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970318"/>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cs typeface="Arial" panose="020B0604020202020204" pitchFamily="34" charset="0"/>
              </a:rPr>
              <a:t>Example</a:t>
            </a:r>
            <a:r>
              <a:rPr lang="en-US" altLang="en-US" sz="1200" dirty="0">
                <a:cs typeface="Arial" panose="020B0604020202020204" pitchFamily="34" charset="0"/>
              </a:rPr>
              <a:t>: </a:t>
            </a: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p:txBody>
      </p:sp>
      <p:pic>
        <p:nvPicPr>
          <p:cNvPr id="5" name="Picture 3">
            <a:extLst>
              <a:ext uri="{FF2B5EF4-FFF2-40B4-BE49-F238E27FC236}">
                <a16:creationId xmlns:a16="http://schemas.microsoft.com/office/drawing/2014/main" id="{297BF7F7-FED7-4464-80EA-ECD3FE260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672" y="1029719"/>
            <a:ext cx="4706436" cy="3546283"/>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482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436161"/>
          </a:xfrm>
        </p:spPr>
        <p:txBody>
          <a:bodyPr/>
          <a:lstStyle/>
          <a:p>
            <a:r>
              <a:rPr lang="en-US" altLang="ja" sz="2000" b="1" dirty="0">
                <a:solidFill>
                  <a:schemeClr val="accent3"/>
                </a:solidFill>
                <a:latin typeface="Tw Cen MT" charset="0"/>
              </a:rPr>
              <a:t>Classification of Design Pattern?</a:t>
            </a:r>
            <a:endParaRPr lang="en-US" sz="2000" dirty="0">
              <a:latin typeface="Tw Cen MT" charset="0"/>
            </a:endParaRPr>
          </a:p>
        </p:txBody>
      </p:sp>
      <p:sp>
        <p:nvSpPr>
          <p:cNvPr id="8" name="TextBox 7">
            <a:extLst>
              <a:ext uri="{FF2B5EF4-FFF2-40B4-BE49-F238E27FC236}">
                <a16:creationId xmlns:a16="http://schemas.microsoft.com/office/drawing/2014/main" id="{AC3428A8-7E4A-420F-9A4A-F4DDF04E6BCA}"/>
              </a:ext>
            </a:extLst>
          </p:cNvPr>
          <p:cNvSpPr txBox="1"/>
          <p:nvPr/>
        </p:nvSpPr>
        <p:spPr>
          <a:xfrm>
            <a:off x="442127" y="516316"/>
            <a:ext cx="8581292" cy="4154984"/>
          </a:xfrm>
          <a:prstGeom prst="rect">
            <a:avLst/>
          </a:prstGeom>
          <a:noFill/>
        </p:spPr>
        <p:txBody>
          <a:bodyPr wrap="square" rtlCol="0">
            <a:spAutoFit/>
          </a:bodyPr>
          <a:lstStyle/>
          <a:p>
            <a:r>
              <a:rPr lang="en-GB" altLang="en-US" sz="1200" b="1" dirty="0">
                <a:cs typeface="Arial" panose="020B0604020202020204" pitchFamily="34" charset="0"/>
              </a:rPr>
              <a:t>Classification of Design Patterns:</a:t>
            </a:r>
          </a:p>
          <a:p>
            <a:endParaRPr lang="en-GB" altLang="en-US" sz="1200" dirty="0">
              <a:cs typeface="Arial" panose="020B0604020202020204" pitchFamily="34" charset="0"/>
            </a:endParaRPr>
          </a:p>
          <a:p>
            <a:r>
              <a:rPr lang="en-GB" altLang="en-US" sz="1200" dirty="0">
                <a:cs typeface="Arial" panose="020B0604020202020204" pitchFamily="34" charset="0"/>
              </a:rPr>
              <a:t>2. The </a:t>
            </a:r>
            <a:r>
              <a:rPr lang="en-GB" altLang="en-US" sz="1200" b="1" dirty="0">
                <a:cs typeface="Arial" panose="020B0604020202020204" pitchFamily="34" charset="0"/>
              </a:rPr>
              <a:t>second criterion</a:t>
            </a:r>
            <a:r>
              <a:rPr lang="en-GB" altLang="en-US" sz="1200" dirty="0">
                <a:cs typeface="Arial" panose="020B0604020202020204" pitchFamily="34" charset="0"/>
              </a:rPr>
              <a:t>, called </a:t>
            </a:r>
            <a:r>
              <a:rPr lang="en-GB" altLang="en-US" sz="1200" b="1" dirty="0">
                <a:cs typeface="Arial" panose="020B0604020202020204" pitchFamily="34" charset="0"/>
              </a:rPr>
              <a:t>scope</a:t>
            </a:r>
            <a:r>
              <a:rPr lang="en-GB" altLang="en-US" sz="1200" dirty="0">
                <a:cs typeface="Arial" panose="020B0604020202020204" pitchFamily="34" charset="0"/>
              </a:rPr>
              <a:t>, specifies whether the pattern applies primarily to classes or to objects. </a:t>
            </a:r>
          </a:p>
          <a:p>
            <a:endParaRPr lang="en-GB" altLang="en-US" sz="1200" dirty="0">
              <a:cs typeface="Arial" panose="020B0604020202020204" pitchFamily="34" charset="0"/>
            </a:endParaRPr>
          </a:p>
          <a:p>
            <a:pPr marL="171450" indent="-171450">
              <a:buFont typeface="Wingdings" panose="05000000000000000000" pitchFamily="2" charset="2"/>
              <a:buChar char="v"/>
            </a:pPr>
            <a:r>
              <a:rPr lang="en-GB" altLang="en-US" sz="1200" dirty="0">
                <a:cs typeface="Arial" panose="020B0604020202020204" pitchFamily="34" charset="0"/>
              </a:rPr>
              <a:t>Class patterns deal with relationships between classes and their subclasses. </a:t>
            </a:r>
          </a:p>
          <a:p>
            <a:pPr marL="171450" indent="-171450">
              <a:buFont typeface="Wingdings" panose="05000000000000000000" pitchFamily="2" charset="2"/>
              <a:buChar char="v"/>
            </a:pPr>
            <a:endParaRPr lang="en-GB" altLang="en-US" sz="1200" dirty="0">
              <a:cs typeface="Arial" panose="020B0604020202020204" pitchFamily="34" charset="0"/>
            </a:endParaRPr>
          </a:p>
          <a:p>
            <a:pPr marL="171450" indent="-171450">
              <a:buFont typeface="Wingdings" panose="05000000000000000000" pitchFamily="2" charset="2"/>
              <a:buChar char="v"/>
            </a:pPr>
            <a:r>
              <a:rPr lang="en-GB" altLang="en-US" sz="1200" dirty="0">
                <a:cs typeface="Arial" panose="020B0604020202020204" pitchFamily="34" charset="0"/>
              </a:rPr>
              <a:t>These relationships are established through inheritance, so they are static—fixed at compile-time. </a:t>
            </a:r>
          </a:p>
          <a:p>
            <a:pPr marL="171450" indent="-171450">
              <a:buFont typeface="Wingdings" panose="05000000000000000000" pitchFamily="2" charset="2"/>
              <a:buChar char="v"/>
            </a:pPr>
            <a:endParaRPr lang="en-GB" altLang="en-US" sz="1200" dirty="0">
              <a:cs typeface="Arial" panose="020B0604020202020204" pitchFamily="34" charset="0"/>
            </a:endParaRPr>
          </a:p>
          <a:p>
            <a:pPr marL="171450" indent="-171450">
              <a:buFont typeface="Wingdings" panose="05000000000000000000" pitchFamily="2" charset="2"/>
              <a:buChar char="v"/>
            </a:pPr>
            <a:r>
              <a:rPr lang="en-GB" altLang="en-US" sz="1200" dirty="0">
                <a:cs typeface="Arial" panose="020B0604020202020204" pitchFamily="34" charset="0"/>
              </a:rPr>
              <a:t>Object patterns deal with object relationships, which can be changed at run-time and are more dynamic. </a:t>
            </a:r>
          </a:p>
          <a:p>
            <a:pPr marL="171450" indent="-171450">
              <a:buFont typeface="Wingdings" panose="05000000000000000000" pitchFamily="2" charset="2"/>
              <a:buChar char="v"/>
            </a:pPr>
            <a:endParaRPr lang="en-GB" altLang="en-US" sz="1200" dirty="0">
              <a:cs typeface="Arial" panose="020B0604020202020204" pitchFamily="34" charset="0"/>
            </a:endParaRPr>
          </a:p>
          <a:p>
            <a:pPr marL="171450" indent="-171450">
              <a:buFont typeface="Wingdings" panose="05000000000000000000" pitchFamily="2" charset="2"/>
              <a:buChar char="v"/>
            </a:pPr>
            <a:r>
              <a:rPr lang="en-GB" altLang="en-US" sz="1200" dirty="0">
                <a:cs typeface="Arial" panose="020B0604020202020204" pitchFamily="34" charset="0"/>
              </a:rPr>
              <a:t>Almost all patterns use inheritance to some extent. </a:t>
            </a:r>
          </a:p>
          <a:p>
            <a:pPr marL="171450" indent="-171450">
              <a:buFont typeface="Wingdings" panose="05000000000000000000" pitchFamily="2" charset="2"/>
              <a:buChar char="v"/>
            </a:pPr>
            <a:endParaRPr lang="en-GB" altLang="en-US" sz="1200" dirty="0">
              <a:cs typeface="Arial" panose="020B0604020202020204" pitchFamily="34" charset="0"/>
            </a:endParaRPr>
          </a:p>
          <a:p>
            <a:pPr marL="171450" indent="-171450">
              <a:buFont typeface="Wingdings" panose="05000000000000000000" pitchFamily="2" charset="2"/>
              <a:buChar char="v"/>
            </a:pPr>
            <a:r>
              <a:rPr lang="en-GB" altLang="en-US" sz="1200" dirty="0">
                <a:cs typeface="Arial" panose="020B0604020202020204" pitchFamily="34" charset="0"/>
              </a:rPr>
              <a:t>So the only patterns labelled "class patterns" are those that focus on class relationships. </a:t>
            </a:r>
          </a:p>
          <a:p>
            <a:pPr marL="171450" indent="-171450">
              <a:buFont typeface="Wingdings" panose="05000000000000000000" pitchFamily="2" charset="2"/>
              <a:buChar char="v"/>
            </a:pPr>
            <a:endParaRPr lang="en-GB" altLang="en-US" sz="1200" dirty="0">
              <a:cs typeface="Arial" panose="020B0604020202020204" pitchFamily="34" charset="0"/>
            </a:endParaRPr>
          </a:p>
          <a:p>
            <a:pPr marL="171450" indent="-171450">
              <a:buFont typeface="Wingdings" panose="05000000000000000000" pitchFamily="2" charset="2"/>
              <a:buChar char="v"/>
            </a:pPr>
            <a:r>
              <a:rPr lang="en-GB" altLang="en-US" sz="1200" dirty="0">
                <a:cs typeface="Arial" panose="020B0604020202020204" pitchFamily="34" charset="0"/>
              </a:rPr>
              <a:t>Note that most patterns are in the Object scope.</a:t>
            </a: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a:p>
            <a:endParaRPr lang="en-GB" altLang="en-US" sz="1200" dirty="0">
              <a:cs typeface="Arial" panose="020B0604020202020204" pitchFamily="34" charset="0"/>
            </a:endParaRPr>
          </a:p>
        </p:txBody>
      </p:sp>
      <p:pic>
        <p:nvPicPr>
          <p:cNvPr id="5" name="Picture 4" descr="Table&#10;&#10;Description automatically generated">
            <a:extLst>
              <a:ext uri="{FF2B5EF4-FFF2-40B4-BE49-F238E27FC236}">
                <a16:creationId xmlns:a16="http://schemas.microsoft.com/office/drawing/2014/main" id="{97140FED-984B-4070-8DF5-EC583164F9D1}"/>
              </a:ext>
            </a:extLst>
          </p:cNvPr>
          <p:cNvPicPr>
            <a:picLocks noChangeAspect="1"/>
          </p:cNvPicPr>
          <p:nvPr/>
        </p:nvPicPr>
        <p:blipFill>
          <a:blip r:embed="rId2"/>
          <a:stretch>
            <a:fillRect/>
          </a:stretch>
        </p:blipFill>
        <p:spPr>
          <a:xfrm>
            <a:off x="4572000" y="3097801"/>
            <a:ext cx="3017201" cy="14569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731981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“Proxy”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970318"/>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cs typeface="Arial" panose="020B0604020202020204" pitchFamily="34" charset="0"/>
              </a:rPr>
              <a:t>Example</a:t>
            </a:r>
            <a:r>
              <a:rPr lang="en-US" altLang="en-US" sz="1200" dirty="0">
                <a:cs typeface="Arial" panose="020B0604020202020204" pitchFamily="34" charset="0"/>
              </a:rPr>
              <a:t>: (Continued…) </a:t>
            </a: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p:txBody>
      </p:sp>
      <p:pic>
        <p:nvPicPr>
          <p:cNvPr id="6" name="Picture 3">
            <a:extLst>
              <a:ext uri="{FF2B5EF4-FFF2-40B4-BE49-F238E27FC236}">
                <a16:creationId xmlns:a16="http://schemas.microsoft.com/office/drawing/2014/main" id="{E78C3D45-B079-4ECF-89DC-308C5F7407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8735" y="940955"/>
            <a:ext cx="4594309" cy="3772942"/>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872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“Proxy”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3816429"/>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400" b="1" dirty="0"/>
              <a:t>Output:</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Loading   HiRes_10MB_Photo1</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Displaying HiRes_10MB_Photo1</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Displaying HiRes_10MB_Photo1</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Loading   HiRes_10MB_Photo2</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Displaying HiRes_10MB_Photo2</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Displaying HiRes_10MB_Photo2</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Displaying HiRes_10MB_Photo1</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Reference: 1. GOF Design Pattern Book</a:t>
            </a:r>
            <a:br>
              <a:rPr lang="en-US" altLang="en-US" sz="1200" dirty="0">
                <a:cs typeface="Arial" panose="020B0604020202020204" pitchFamily="34" charset="0"/>
              </a:rPr>
            </a:br>
            <a:r>
              <a:rPr lang="en-US" altLang="en-US" sz="1200" dirty="0">
                <a:cs typeface="Arial" panose="020B0604020202020204" pitchFamily="34" charset="0"/>
              </a:rPr>
              <a:t>                   2. “http://en.wikipedia.org/wiki/</a:t>
            </a:r>
            <a:r>
              <a:rPr lang="en-US" altLang="en-US" sz="1200" dirty="0" err="1">
                <a:cs typeface="Arial" panose="020B0604020202020204" pitchFamily="34" charset="0"/>
              </a:rPr>
              <a:t>Proxy_pattern</a:t>
            </a:r>
            <a:r>
              <a:rPr lang="en-US" altLang="en-US" sz="1200" dirty="0">
                <a:cs typeface="Arial" panose="020B0604020202020204" pitchFamily="34" charset="0"/>
              </a:rPr>
              <a:t>”</a:t>
            </a: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p:txBody>
      </p:sp>
    </p:spTree>
    <p:extLst>
      <p:ext uri="{BB962C8B-B14F-4D97-AF65-F5344CB8AC3E}">
        <p14:creationId xmlns:p14="http://schemas.microsoft.com/office/powerpoint/2010/main" val="7559231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“Iterator” Design Pattern</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92853"/>
            <a:ext cx="8334480" cy="4154984"/>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Definition:</a:t>
            </a:r>
            <a:r>
              <a:rPr lang="en-US" altLang="en-US" sz="1200" dirty="0"/>
              <a:t> Provide a way to access the elements of an aggregate object sequentially without exposing its underlying representation.</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Type: </a:t>
            </a:r>
            <a:r>
              <a:rPr lang="en-US" altLang="en-US" sz="1200" dirty="0"/>
              <a:t> Behavioral Pattern</a:t>
            </a:r>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UML Diagram: </a:t>
            </a:r>
          </a:p>
          <a:p>
            <a:pPr algn="ct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algn="ct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br>
              <a:rPr lang="en-US" altLang="en-US" sz="1200" dirty="0">
                <a:cs typeface="Arial" panose="020B0604020202020204" pitchFamily="34" charset="0"/>
              </a:rPr>
            </a:br>
            <a:r>
              <a:rPr lang="en-US" altLang="en-US" sz="1200" b="1" dirty="0"/>
              <a:t>Motivation:</a:t>
            </a:r>
            <a:br>
              <a:rPr lang="en-US" altLang="en-US" sz="1200" b="1" dirty="0"/>
            </a:br>
            <a:r>
              <a:rPr lang="en-US" altLang="en-US" sz="1200" dirty="0">
                <a:cs typeface="Arial" panose="020B0604020202020204" pitchFamily="34" charset="0"/>
              </a:rPr>
              <a:t>An aggregate object such as a list should give you a way to access its elements without exposing its internal structure. Moreover, you might want to traverse the list in different ways, depending on what you want to accomplish. But you probably don't want to bloat the </a:t>
            </a:r>
            <a:r>
              <a:rPr lang="en-US" altLang="en-US" sz="1200" dirty="0" err="1">
                <a:cs typeface="Arial" panose="020B0604020202020204" pitchFamily="34" charset="0"/>
              </a:rPr>
              <a:t>Listinterface</a:t>
            </a:r>
            <a:r>
              <a:rPr lang="en-US" altLang="en-US" sz="1200" dirty="0">
                <a:cs typeface="Arial" panose="020B0604020202020204" pitchFamily="34" charset="0"/>
              </a:rPr>
              <a:t> with operations for different traversals, even if you could anticipate the ones you will need. You might also need to have more than one traversal pending on the same list.</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The Iterator pattern lets you do all this. The key idea in this pattern is to take the responsibility for access and traversal out of the list object and put it into </a:t>
            </a:r>
            <a:r>
              <a:rPr lang="en-US" altLang="en-US" sz="1200" dirty="0">
                <a:cs typeface="Courier New" panose="02070309020205020404" pitchFamily="49" charset="0"/>
              </a:rPr>
              <a:t>an </a:t>
            </a:r>
            <a:r>
              <a:rPr lang="en-US" altLang="en-US" sz="1200" b="1" dirty="0">
                <a:cs typeface="Courier New" panose="02070309020205020404" pitchFamily="49" charset="0"/>
              </a:rPr>
              <a:t>iterator </a:t>
            </a:r>
            <a:r>
              <a:rPr lang="en-US" altLang="en-US" sz="1200" dirty="0">
                <a:cs typeface="Courier New" panose="02070309020205020404" pitchFamily="49" charset="0"/>
              </a:rPr>
              <a:t>object. The Iterator class defines an interface for accessing the list's </a:t>
            </a:r>
            <a:r>
              <a:rPr lang="en-US" altLang="en-US" sz="1200" dirty="0">
                <a:cs typeface="Arial" panose="020B0604020202020204" pitchFamily="34" charset="0"/>
              </a:rPr>
              <a:t>elements. An iterator object is responsible for keeping track of the current element; that is, it knows which elements have been traversed already.</a:t>
            </a:r>
          </a:p>
        </p:txBody>
      </p:sp>
      <p:pic>
        <p:nvPicPr>
          <p:cNvPr id="4" name="Picture 3">
            <a:extLst>
              <a:ext uri="{FF2B5EF4-FFF2-40B4-BE49-F238E27FC236}">
                <a16:creationId xmlns:a16="http://schemas.microsoft.com/office/drawing/2014/main" id="{63E93B19-CD5C-4EBA-AC9E-64365891D1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6434" y="925606"/>
            <a:ext cx="3898912" cy="1918083"/>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7990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“Iterator”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86590"/>
            <a:ext cx="8334480" cy="3970318"/>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 </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p:txBody>
      </p:sp>
      <p:pic>
        <p:nvPicPr>
          <p:cNvPr id="5" name="Picture 3">
            <a:extLst>
              <a:ext uri="{FF2B5EF4-FFF2-40B4-BE49-F238E27FC236}">
                <a16:creationId xmlns:a16="http://schemas.microsoft.com/office/drawing/2014/main" id="{C2724F70-2D0A-4EFD-BD4F-76E244CD4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6943" y="879435"/>
            <a:ext cx="4510114" cy="3833485"/>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485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“Iterator”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86590"/>
            <a:ext cx="8334480" cy="3785652"/>
          </a:xfrm>
          <a:prstGeom prst="rect">
            <a:avLst/>
          </a:prstGeom>
          <a:noFill/>
        </p:spPr>
        <p:txBody>
          <a:bodyPr wrap="square" rtlCol="0">
            <a:spAutoFit/>
          </a:bodyPr>
          <a:lstStyle/>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 </a:t>
            </a:r>
            <a:r>
              <a:rPr lang="en-US" altLang="en-US" sz="1200" dirty="0"/>
              <a:t>(Continued…)</a:t>
            </a:r>
            <a:r>
              <a:rPr lang="en-US" altLang="en-US" sz="1200" b="1" dirty="0"/>
              <a:t> </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cs typeface="Arial" panose="020B0604020202020204" pitchFamily="34" charset="0"/>
              </a:rPr>
              <a:t>Reference: 1. GOF Design Pattern Book</a:t>
            </a:r>
            <a:br>
              <a:rPr lang="en-US" altLang="en-US" sz="1200" dirty="0">
                <a:cs typeface="Arial" panose="020B0604020202020204" pitchFamily="34" charset="0"/>
              </a:rPr>
            </a:br>
            <a:r>
              <a:rPr lang="en-US" altLang="en-US" sz="1200" dirty="0">
                <a:cs typeface="Arial" panose="020B0604020202020204" pitchFamily="34" charset="0"/>
              </a:rPr>
              <a:t>                  2. “http://www.oodesign.com/iterator-pattern.html”</a:t>
            </a:r>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cs typeface="Arial" panose="020B0604020202020204" pitchFamily="34" charset="0"/>
            </a:endParaRPr>
          </a:p>
        </p:txBody>
      </p:sp>
      <p:pic>
        <p:nvPicPr>
          <p:cNvPr id="6" name="Picture 3">
            <a:extLst>
              <a:ext uri="{FF2B5EF4-FFF2-40B4-BE49-F238E27FC236}">
                <a16:creationId xmlns:a16="http://schemas.microsoft.com/office/drawing/2014/main" id="{C2094798-BBC7-41DC-800A-C2836649D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463" y="1076482"/>
            <a:ext cx="6194854" cy="1847588"/>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4179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“Template Method” Design Pattern</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86590"/>
            <a:ext cx="8334480" cy="3970318"/>
          </a:xfrm>
          <a:prstGeom prst="rect">
            <a:avLst/>
          </a:prstGeom>
          <a:noFill/>
        </p:spPr>
        <p:txBody>
          <a:bodyPr wrap="square" rtlCol="0">
            <a:spAutoFit/>
          </a:bodyPr>
          <a:lstStyle/>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Definition:</a:t>
            </a:r>
            <a:r>
              <a:rPr lang="en-US" altLang="en-US" sz="1200" dirty="0"/>
              <a:t> Define the skeleton of an algorithm in an operation, deferring some steps to subclasses. Template Method lets subclasses redefine certain steps of an algorithm without changing the algorithm's structure.</a:t>
            </a:r>
          </a:p>
          <a:p>
            <a:pPr marL="387350" indent="-323850"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marL="387350" indent="-323850"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Type: </a:t>
            </a:r>
            <a:r>
              <a:rPr lang="en-US" altLang="en-US" sz="1200" dirty="0"/>
              <a:t> Behavioral Pattern</a:t>
            </a:r>
          </a:p>
          <a:p>
            <a:pPr marL="387350" indent="-323850"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UML Diagram: </a:t>
            </a:r>
          </a:p>
          <a:p>
            <a:pPr marL="387350" indent="-323850" algn="ct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marL="387350" indent="-323850" algn="ctr" eaLnBrk="1">
              <a:spcAft>
                <a:spcPct val="0"/>
              </a:spcAft>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b="1"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br>
              <a:rPr lang="en-US" altLang="en-US" sz="1200" dirty="0">
                <a:cs typeface="Arial" panose="020B0604020202020204" pitchFamily="34" charset="0"/>
              </a:rPr>
            </a:br>
            <a:endParaRPr lang="en-US" altLang="en-US" sz="1200" dirty="0">
              <a:cs typeface="Arial" panose="020B0604020202020204" pitchFamily="34" charset="0"/>
            </a:endParaRPr>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Template methods are a fundamental technique for code reuse. They are particularly important in class libraries, because they are the means for factoring out common behavior in library classes.</a:t>
            </a:r>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Template methods lead to an inverted control structure that's sometimes referred </a:t>
            </a:r>
            <a:r>
              <a:rPr lang="en-US" altLang="en-US" sz="1200" dirty="0">
                <a:cs typeface="Courier New" panose="02070309020205020404" pitchFamily="49" charset="0"/>
              </a:rPr>
              <a:t>to as "the Hollywood principle," that is, "Don't call us, we'll call you". </a:t>
            </a:r>
            <a:r>
              <a:rPr lang="en-US" altLang="en-US" sz="1200" dirty="0"/>
              <a:t>This refers to how a parent class calls the operations of a subclass and not the other way around.</a:t>
            </a:r>
          </a:p>
        </p:txBody>
      </p:sp>
      <p:pic>
        <p:nvPicPr>
          <p:cNvPr id="5" name="Picture 3">
            <a:extLst>
              <a:ext uri="{FF2B5EF4-FFF2-40B4-BE49-F238E27FC236}">
                <a16:creationId xmlns:a16="http://schemas.microsoft.com/office/drawing/2014/main" id="{35FD3E00-BBF2-4EE2-B5FB-82D5E4EB2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8684" y="1306784"/>
            <a:ext cx="3554412" cy="2016125"/>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2500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“Template Method”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86590"/>
            <a:ext cx="8334480" cy="1938992"/>
          </a:xfrm>
          <a:prstGeom prst="rect">
            <a:avLst/>
          </a:prstGeom>
          <a:noFill/>
        </p:spPr>
        <p:txBody>
          <a:bodyPr wrap="square" rtlCol="0">
            <a:spAutoFit/>
          </a:bodyPr>
          <a:lstStyle/>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br>
              <a:rPr lang="en-US" altLang="en-US" sz="1200" b="1" dirty="0"/>
            </a:br>
            <a:r>
              <a:rPr lang="en-US" altLang="en-US" sz="1200" b="1" dirty="0"/>
              <a:t>Applicability:</a:t>
            </a:r>
          </a:p>
          <a:p>
            <a:pPr marL="387350" indent="-323850" eaLnBrk="1">
              <a:buSzPct val="104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to implement the invariant parts of an algorithm once and leave it </a:t>
            </a:r>
            <a:r>
              <a:rPr lang="en-US" altLang="en-US" sz="1200" dirty="0" err="1"/>
              <a:t>upto</a:t>
            </a:r>
            <a:r>
              <a:rPr lang="en-US" altLang="en-US" sz="1200" dirty="0"/>
              <a:t> subclasses to implement the behavior that can vary.</a:t>
            </a:r>
          </a:p>
          <a:p>
            <a:pPr marL="387350" indent="-323850" eaLnBrk="1">
              <a:buSzPct val="104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when common behavior among subclasses should be factored and localized in a common class to avoid code duplication. This is a good example of "refactoring to generalize". You first identify the differences in the existing code and then separate the differences into new operations. Finally, you replace the differing code with a template method that calls one of these new operations</a:t>
            </a:r>
          </a:p>
          <a:p>
            <a:pPr marL="387350" indent="-323850" eaLnBrk="1">
              <a:buSzPct val="104000"/>
              <a:buFont typeface="Wingdings" panose="05000000000000000000" pitchFamily="2" charset="2"/>
              <a:buChar char="v"/>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dirty="0"/>
              <a:t>We to control subclasses extensions. You can define a template method that calls "hook" operations  at specific points, thereby permitting extensions only at those points.</a:t>
            </a:r>
          </a:p>
        </p:txBody>
      </p:sp>
    </p:spTree>
    <p:extLst>
      <p:ext uri="{BB962C8B-B14F-4D97-AF65-F5344CB8AC3E}">
        <p14:creationId xmlns:p14="http://schemas.microsoft.com/office/powerpoint/2010/main" val="40928950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“Template Method”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86590"/>
            <a:ext cx="8334480" cy="3970318"/>
          </a:xfrm>
          <a:prstGeom prst="rect">
            <a:avLst/>
          </a:prstGeom>
          <a:noFill/>
        </p:spPr>
        <p:txBody>
          <a:bodyPr wrap="square" rtlCol="0">
            <a:spAutoFit/>
          </a:bodyPr>
          <a:lstStyle/>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a:t>
            </a:r>
            <a:r>
              <a:rPr lang="en-US" altLang="en-US" sz="1200" dirty="0"/>
              <a:t>:</a:t>
            </a:r>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p:txBody>
      </p:sp>
      <p:pic>
        <p:nvPicPr>
          <p:cNvPr id="4" name="Picture 3">
            <a:extLst>
              <a:ext uri="{FF2B5EF4-FFF2-40B4-BE49-F238E27FC236}">
                <a16:creationId xmlns:a16="http://schemas.microsoft.com/office/drawing/2014/main" id="{43CBC6A9-91DE-4D78-915F-27BD65709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3421" y="892479"/>
            <a:ext cx="3944194" cy="3828985"/>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918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B4004730-10E2-4455-A70C-BF452FD507D6}"/>
              </a:ext>
            </a:extLst>
          </p:cNvPr>
          <p:cNvSpPr>
            <a:spLocks noGrp="1"/>
          </p:cNvSpPr>
          <p:nvPr>
            <p:ph type="title"/>
          </p:nvPr>
        </p:nvSpPr>
        <p:spPr>
          <a:xfrm>
            <a:off x="628650" y="149719"/>
            <a:ext cx="7886700" cy="372795"/>
          </a:xfrm>
        </p:spPr>
        <p:txBody>
          <a:bodyPr/>
          <a:lstStyle/>
          <a:p>
            <a:r>
              <a:rPr lang="en-US" altLang="ja" sz="2000" b="1" dirty="0">
                <a:solidFill>
                  <a:schemeClr val="accent3"/>
                </a:solidFill>
                <a:latin typeface="Tw Cen MT" charset="0"/>
              </a:rPr>
              <a:t>“Template Method” Design Pattern (Continued…)</a:t>
            </a:r>
            <a:endParaRPr lang="en-US" sz="2000" dirty="0">
              <a:latin typeface="Tw Cen MT" charset="0"/>
            </a:endParaRPr>
          </a:p>
        </p:txBody>
      </p:sp>
      <p:sp>
        <p:nvSpPr>
          <p:cNvPr id="2" name="TextBox 1">
            <a:extLst>
              <a:ext uri="{FF2B5EF4-FFF2-40B4-BE49-F238E27FC236}">
                <a16:creationId xmlns:a16="http://schemas.microsoft.com/office/drawing/2014/main" id="{28A4E455-271F-4CCD-B353-0DC03E973A89}"/>
              </a:ext>
            </a:extLst>
          </p:cNvPr>
          <p:cNvSpPr txBox="1"/>
          <p:nvPr/>
        </p:nvSpPr>
        <p:spPr>
          <a:xfrm>
            <a:off x="628650" y="586590"/>
            <a:ext cx="8334480" cy="4185761"/>
          </a:xfrm>
          <a:prstGeom prst="rect">
            <a:avLst/>
          </a:prstGeom>
          <a:noFill/>
        </p:spPr>
        <p:txBody>
          <a:bodyPr wrap="square" rtlCol="0">
            <a:spAutoFit/>
          </a:bodyPr>
          <a:lstStyle/>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t>Example</a:t>
            </a:r>
            <a:r>
              <a:rPr lang="en-US" altLang="en-US" sz="1200" dirty="0"/>
              <a:t>: (Continued…) </a:t>
            </a:r>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marL="387350" indent="-323850"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endParaRPr lang="en-US" altLang="en-US" sz="1200" dirty="0"/>
          </a:p>
          <a:p>
            <a:pPr eaLnBrk="1">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altLang="en-US" sz="1200" b="1" dirty="0">
                <a:cs typeface="Arial" panose="020B0604020202020204" pitchFamily="34" charset="0"/>
              </a:rPr>
              <a:t>Reference:</a:t>
            </a:r>
            <a:r>
              <a:rPr lang="en-US" altLang="en-US" sz="1200" dirty="0">
                <a:cs typeface="Arial" panose="020B0604020202020204" pitchFamily="34" charset="0"/>
              </a:rPr>
              <a:t> 1. GOF Design Pattern Book</a:t>
            </a:r>
            <a:br>
              <a:rPr lang="en-US" altLang="en-US" sz="1200" dirty="0">
                <a:cs typeface="Arial" panose="020B0604020202020204" pitchFamily="34" charset="0"/>
              </a:rPr>
            </a:br>
            <a:r>
              <a:rPr lang="en-US" altLang="en-US" sz="1200" dirty="0">
                <a:cs typeface="Arial" panose="020B0604020202020204" pitchFamily="34" charset="0"/>
              </a:rPr>
              <a:t>                      2. “http://www.codeproject.com/Articles/186191/Template-Method-Design-Pattern”</a:t>
            </a:r>
          </a:p>
        </p:txBody>
      </p:sp>
      <p:pic>
        <p:nvPicPr>
          <p:cNvPr id="5" name="Picture 3">
            <a:extLst>
              <a:ext uri="{FF2B5EF4-FFF2-40B4-BE49-F238E27FC236}">
                <a16:creationId xmlns:a16="http://schemas.microsoft.com/office/drawing/2014/main" id="{185F18E1-C081-4368-A21F-6EEA8C0F2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4040" y="799739"/>
            <a:ext cx="4008211" cy="3379210"/>
          </a:xfrm>
          <a:prstGeom prst="rect">
            <a:avLst/>
          </a:prstGeom>
          <a:noFill/>
          <a:ln w="36720">
            <a:solidFill>
              <a:srgbClr val="008000"/>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174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142"/>
          <p:cNvSpPr/>
          <p:nvPr/>
        </p:nvSpPr>
        <p:spPr>
          <a:xfrm>
            <a:off x="0" y="0"/>
            <a:ext cx="9144000" cy="5143500"/>
          </a:xfrm>
          <a:prstGeom prst="rect">
            <a:avLst/>
          </a:prstGeom>
          <a:gradFill>
            <a:gsLst>
              <a:gs pos="0">
                <a:srgbClr val="727272"/>
              </a:gs>
              <a:gs pos="50000">
                <a:srgbClr val="C1C1C1"/>
              </a:gs>
              <a:gs pos="100000">
                <a:srgbClr val="D6D6D6"/>
              </a:gs>
            </a:gsLst>
            <a:lin ang="16200000" scaled="0"/>
          </a:gradFill>
          <a:ln>
            <a:noFill/>
          </a:ln>
        </p:spPr>
        <p:txBody>
          <a:bodyPr spcFirstLastPara="1" wrap="square" lIns="34275" tIns="17150" rIns="34275" bIns="17150" anchor="ctr" anchorCtr="0">
            <a:noAutofit/>
          </a:bodyPr>
          <a:lstStyle/>
          <a:p>
            <a:pPr algn="ctr">
              <a:buClr>
                <a:srgbClr val="000000"/>
              </a:buClr>
              <a:buSzPts val="1400"/>
            </a:pPr>
            <a:endParaRPr>
              <a:solidFill>
                <a:schemeClr val="lt1"/>
              </a:solidFill>
              <a:latin typeface="Calibri"/>
              <a:ea typeface="Calibri"/>
              <a:cs typeface="Calibri"/>
              <a:sym typeface="Calibri"/>
            </a:endParaRPr>
          </a:p>
        </p:txBody>
      </p:sp>
      <p:sp>
        <p:nvSpPr>
          <p:cNvPr id="626" name="Google Shape;626;p142"/>
          <p:cNvSpPr txBox="1"/>
          <p:nvPr/>
        </p:nvSpPr>
        <p:spPr>
          <a:xfrm>
            <a:off x="3364463" y="4530210"/>
            <a:ext cx="2415076" cy="184666"/>
          </a:xfrm>
          <a:prstGeom prst="rect">
            <a:avLst/>
          </a:prstGeom>
          <a:noFill/>
          <a:ln>
            <a:noFill/>
          </a:ln>
        </p:spPr>
        <p:txBody>
          <a:bodyPr spcFirstLastPara="1" wrap="square" lIns="0" tIns="0" rIns="0" bIns="0" anchor="t" anchorCtr="0">
            <a:noAutofit/>
          </a:bodyPr>
          <a:lstStyle/>
          <a:p>
            <a:pPr algn="ctr">
              <a:buClr>
                <a:srgbClr val="000000"/>
              </a:buClr>
              <a:buSzPts val="1200"/>
            </a:pPr>
            <a:r>
              <a:rPr lang="en-US" altLang="ja" sz="1200">
                <a:solidFill>
                  <a:schemeClr val="lt1"/>
                </a:solidFill>
                <a:latin typeface="Open Sans"/>
                <a:ea typeface="Open Sans"/>
                <a:cs typeface="Open Sans"/>
                <a:sym typeface="Open Sans"/>
              </a:rPr>
              <a:t>Image Placeholder</a:t>
            </a:r>
            <a:endParaRPr sz="500"/>
          </a:p>
        </p:txBody>
      </p:sp>
      <p:sp>
        <p:nvSpPr>
          <p:cNvPr id="627" name="Google Shape;627;p142"/>
          <p:cNvSpPr/>
          <p:nvPr/>
        </p:nvSpPr>
        <p:spPr>
          <a:xfrm>
            <a:off x="0" y="0"/>
            <a:ext cx="9144000" cy="5143500"/>
          </a:xfrm>
          <a:prstGeom prst="rect">
            <a:avLst/>
          </a:prstGeom>
          <a:gradFill>
            <a:gsLst>
              <a:gs pos="0">
                <a:srgbClr val="06C1FF"/>
              </a:gs>
              <a:gs pos="100000">
                <a:srgbClr val="055F7E"/>
              </a:gs>
            </a:gsLst>
            <a:lin ang="5400012" scaled="0"/>
          </a:gradFill>
          <a:ln>
            <a:noFill/>
          </a:ln>
        </p:spPr>
        <p:txBody>
          <a:bodyPr spcFirstLastPara="1" wrap="square" lIns="34275" tIns="17150" rIns="34275" bIns="17150" anchor="ctr" anchorCtr="0">
            <a:noAutofit/>
          </a:bodyPr>
          <a:lstStyle/>
          <a:p>
            <a:pPr algn="ctr">
              <a:buClr>
                <a:srgbClr val="000000"/>
              </a:buClr>
              <a:buSzPts val="1400"/>
            </a:pPr>
            <a:endParaRPr>
              <a:solidFill>
                <a:schemeClr val="lt1"/>
              </a:solidFill>
              <a:latin typeface="Calibri"/>
              <a:ea typeface="Calibri"/>
              <a:cs typeface="Calibri"/>
              <a:sym typeface="Calibri"/>
            </a:endParaRPr>
          </a:p>
        </p:txBody>
      </p:sp>
      <p:sp>
        <p:nvSpPr>
          <p:cNvPr id="628" name="Google Shape;628;p142"/>
          <p:cNvSpPr txBox="1"/>
          <p:nvPr/>
        </p:nvSpPr>
        <p:spPr>
          <a:xfrm>
            <a:off x="1546205" y="2211075"/>
            <a:ext cx="6051592" cy="721351"/>
          </a:xfrm>
          <a:prstGeom prst="rect">
            <a:avLst/>
          </a:prstGeom>
          <a:noFill/>
          <a:ln>
            <a:noFill/>
          </a:ln>
        </p:spPr>
        <p:txBody>
          <a:bodyPr spcFirstLastPara="1" wrap="square" lIns="0" tIns="0" rIns="0" bIns="0" anchor="t" anchorCtr="0">
            <a:noAutofit/>
          </a:bodyPr>
          <a:lstStyle/>
          <a:p>
            <a:pPr algn="ctr">
              <a:buSzPts val="4700"/>
            </a:pPr>
            <a:r>
              <a:rPr lang="en-US" altLang="ja" sz="3600" dirty="0">
                <a:solidFill>
                  <a:schemeClr val="lt1"/>
                </a:solidFill>
                <a:latin typeface="Raleway Light"/>
                <a:ea typeface="Raleway Light"/>
                <a:cs typeface="Raleway Light"/>
                <a:sym typeface="Raleway Light"/>
              </a:rPr>
              <a:t>Thank You</a:t>
            </a:r>
          </a:p>
        </p:txBody>
      </p:sp>
      <p:grpSp>
        <p:nvGrpSpPr>
          <p:cNvPr id="629" name="Google Shape;629;p142"/>
          <p:cNvGrpSpPr/>
          <p:nvPr/>
        </p:nvGrpSpPr>
        <p:grpSpPr>
          <a:xfrm>
            <a:off x="1810461" y="1978818"/>
            <a:ext cx="5769436" cy="1086794"/>
            <a:chOff x="6301042" y="4227741"/>
            <a:chExt cx="11566632" cy="3046801"/>
          </a:xfrm>
        </p:grpSpPr>
        <p:grpSp>
          <p:nvGrpSpPr>
            <p:cNvPr id="630" name="Google Shape;630;p142"/>
            <p:cNvGrpSpPr/>
            <p:nvPr/>
          </p:nvGrpSpPr>
          <p:grpSpPr>
            <a:xfrm>
              <a:off x="6301042" y="4227741"/>
              <a:ext cx="1473200" cy="1463100"/>
              <a:chOff x="6009640" y="3769678"/>
              <a:chExt cx="1473200" cy="1463100"/>
            </a:xfrm>
          </p:grpSpPr>
          <p:cxnSp>
            <p:nvCxnSpPr>
              <p:cNvPr id="631" name="Google Shape;631;p142"/>
              <p:cNvCxnSpPr/>
              <p:nvPr/>
            </p:nvCxnSpPr>
            <p:spPr>
              <a:xfrm rot="10800000">
                <a:off x="6019740" y="3784600"/>
                <a:ext cx="1463100" cy="0"/>
              </a:xfrm>
              <a:prstGeom prst="straightConnector1">
                <a:avLst/>
              </a:prstGeom>
              <a:noFill/>
              <a:ln w="28575" cap="flat" cmpd="sng">
                <a:solidFill>
                  <a:schemeClr val="lt1"/>
                </a:solidFill>
                <a:prstDash val="solid"/>
                <a:miter lim="800000"/>
                <a:headEnd type="none" w="sm" len="sm"/>
                <a:tailEnd type="none" w="sm" len="sm"/>
              </a:ln>
            </p:spPr>
          </p:cxnSp>
          <p:cxnSp>
            <p:nvCxnSpPr>
              <p:cNvPr id="632" name="Google Shape;632;p142"/>
              <p:cNvCxnSpPr/>
              <p:nvPr/>
            </p:nvCxnSpPr>
            <p:spPr>
              <a:xfrm>
                <a:off x="6009640" y="3769678"/>
                <a:ext cx="0" cy="1463100"/>
              </a:xfrm>
              <a:prstGeom prst="straightConnector1">
                <a:avLst/>
              </a:prstGeom>
              <a:noFill/>
              <a:ln w="28575" cap="flat" cmpd="sng">
                <a:solidFill>
                  <a:schemeClr val="lt1"/>
                </a:solidFill>
                <a:prstDash val="solid"/>
                <a:miter lim="800000"/>
                <a:headEnd type="none" w="sm" len="sm"/>
                <a:tailEnd type="none" w="sm" len="sm"/>
              </a:ln>
            </p:spPr>
          </p:cxnSp>
        </p:grpSp>
        <p:grpSp>
          <p:nvGrpSpPr>
            <p:cNvPr id="633" name="Google Shape;633;p142"/>
            <p:cNvGrpSpPr/>
            <p:nvPr/>
          </p:nvGrpSpPr>
          <p:grpSpPr>
            <a:xfrm rot="10800000">
              <a:off x="16394474" y="5811442"/>
              <a:ext cx="1473200" cy="1463100"/>
              <a:chOff x="6009640" y="3769678"/>
              <a:chExt cx="1473200" cy="1463100"/>
            </a:xfrm>
          </p:grpSpPr>
          <p:cxnSp>
            <p:nvCxnSpPr>
              <p:cNvPr id="634" name="Google Shape;634;p142"/>
              <p:cNvCxnSpPr/>
              <p:nvPr/>
            </p:nvCxnSpPr>
            <p:spPr>
              <a:xfrm rot="10800000">
                <a:off x="6019740" y="3784600"/>
                <a:ext cx="1463100" cy="0"/>
              </a:xfrm>
              <a:prstGeom prst="straightConnector1">
                <a:avLst/>
              </a:prstGeom>
              <a:noFill/>
              <a:ln w="28575" cap="flat" cmpd="sng">
                <a:solidFill>
                  <a:schemeClr val="lt1"/>
                </a:solidFill>
                <a:prstDash val="solid"/>
                <a:miter lim="800000"/>
                <a:headEnd type="none" w="sm" len="sm"/>
                <a:tailEnd type="none" w="sm" len="sm"/>
              </a:ln>
            </p:spPr>
          </p:cxnSp>
          <p:cxnSp>
            <p:nvCxnSpPr>
              <p:cNvPr id="635" name="Google Shape;635;p142"/>
              <p:cNvCxnSpPr/>
              <p:nvPr/>
            </p:nvCxnSpPr>
            <p:spPr>
              <a:xfrm>
                <a:off x="6009640" y="3769678"/>
                <a:ext cx="0" cy="1463100"/>
              </a:xfrm>
              <a:prstGeom prst="straightConnector1">
                <a:avLst/>
              </a:prstGeom>
              <a:noFill/>
              <a:ln w="28575" cap="flat" cmpd="sng">
                <a:solidFill>
                  <a:schemeClr val="lt1"/>
                </a:solidFill>
                <a:prstDash val="solid"/>
                <a:miter lim="800000"/>
                <a:headEnd type="none" w="sm" len="sm"/>
                <a:tailEnd type="none" w="sm" len="sm"/>
              </a:ln>
            </p:spPr>
          </p:cxnSp>
        </p:grpSp>
      </p:grpSp>
      <p:pic>
        <p:nvPicPr>
          <p:cNvPr id="636" name="Google Shape;636;p142"/>
          <p:cNvPicPr preferRelativeResize="0"/>
          <p:nvPr/>
        </p:nvPicPr>
        <p:blipFill>
          <a:blip r:embed="rId3">
            <a:alphaModFix/>
          </a:blip>
          <a:stretch>
            <a:fillRect/>
          </a:stretch>
        </p:blipFill>
        <p:spPr>
          <a:xfrm>
            <a:off x="8255551" y="113275"/>
            <a:ext cx="734025" cy="494750"/>
          </a:xfrm>
          <a:prstGeom prst="rect">
            <a:avLst/>
          </a:prstGeom>
          <a:noFill/>
          <a:ln>
            <a:noFill/>
          </a:ln>
        </p:spPr>
      </p:pic>
    </p:spTree>
    <p:extLst>
      <p:ext uri="{BB962C8B-B14F-4D97-AF65-F5344CB8AC3E}">
        <p14:creationId xmlns:p14="http://schemas.microsoft.com/office/powerpoint/2010/main" val="75405110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2017-Blue">
      <a:dk1>
        <a:srgbClr val="000000"/>
      </a:dk1>
      <a:lt1>
        <a:srgbClr val="FFFFFF"/>
      </a:lt1>
      <a:dk2>
        <a:srgbClr val="2D3847"/>
      </a:dk2>
      <a:lt2>
        <a:srgbClr val="E7E6E6"/>
      </a:lt2>
      <a:accent1>
        <a:srgbClr val="066DCA"/>
      </a:accent1>
      <a:accent2>
        <a:srgbClr val="00A4E6"/>
      </a:accent2>
      <a:accent3>
        <a:srgbClr val="00B0D3"/>
      </a:accent3>
      <a:accent4>
        <a:srgbClr val="3ABFC4"/>
      </a:accent4>
      <a:accent5>
        <a:srgbClr val="21C0D7"/>
      </a:accent5>
      <a:accent6>
        <a:srgbClr val="55D4F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2017-Blue">
      <a:dk1>
        <a:srgbClr val="000000"/>
      </a:dk1>
      <a:lt1>
        <a:srgbClr val="FFFFFF"/>
      </a:lt1>
      <a:dk2>
        <a:srgbClr val="2D3847"/>
      </a:dk2>
      <a:lt2>
        <a:srgbClr val="E7E6E6"/>
      </a:lt2>
      <a:accent1>
        <a:srgbClr val="066DCA"/>
      </a:accent1>
      <a:accent2>
        <a:srgbClr val="00A4E6"/>
      </a:accent2>
      <a:accent3>
        <a:srgbClr val="00B0D3"/>
      </a:accent3>
      <a:accent4>
        <a:srgbClr val="3ABFC4"/>
      </a:accent4>
      <a:accent5>
        <a:srgbClr val="21C0D7"/>
      </a:accent5>
      <a:accent6>
        <a:srgbClr val="55D4F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10459</TotalTime>
  <Words>7740</Words>
  <Application>Microsoft Office PowerPoint</Application>
  <PresentationFormat>On-screen Show (16:9)</PresentationFormat>
  <Paragraphs>1665</Paragraphs>
  <Slides>99</Slides>
  <Notes>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99</vt:i4>
      </vt:variant>
    </vt:vector>
  </HeadingPairs>
  <TitlesOfParts>
    <vt:vector size="113" baseType="lpstr">
      <vt:lpstr>Tw Cen MT</vt:lpstr>
      <vt:lpstr>Raleway Black</vt:lpstr>
      <vt:lpstr>Open Sans Light</vt:lpstr>
      <vt:lpstr>Raleway Light</vt:lpstr>
      <vt:lpstr>Arial</vt:lpstr>
      <vt:lpstr>Wingdings</vt:lpstr>
      <vt:lpstr>Roboto</vt:lpstr>
      <vt:lpstr>Open Sans</vt:lpstr>
      <vt:lpstr>Raleway</vt:lpstr>
      <vt:lpstr>Times New Roman</vt:lpstr>
      <vt:lpstr>Calibri</vt:lpstr>
      <vt:lpstr>Simple Light</vt:lpstr>
      <vt:lpstr>Office Theme</vt:lpstr>
      <vt:lpstr>1_Office Theme</vt:lpstr>
      <vt:lpstr>PowerPoint Presentation</vt:lpstr>
      <vt:lpstr>Training Contents</vt:lpstr>
      <vt:lpstr>What is Design Pattern?</vt:lpstr>
      <vt:lpstr>Why Design Pattern?</vt:lpstr>
      <vt:lpstr>Example of Design Pattern?</vt:lpstr>
      <vt:lpstr>Example of Design Pattern?</vt:lpstr>
      <vt:lpstr>Classification of Design Pattern?</vt:lpstr>
      <vt:lpstr>Classification of Design Pattern?</vt:lpstr>
      <vt:lpstr>Classification of Design Pattern?</vt:lpstr>
      <vt:lpstr>“Singleton” Design Pattern</vt:lpstr>
      <vt:lpstr>“Singleton” Design Pattern (Continued….)</vt:lpstr>
      <vt:lpstr>“Singleton” Design Pattern (Continued….)</vt:lpstr>
      <vt:lpstr>“Singleton” Design Pattern (Continued….)</vt:lpstr>
      <vt:lpstr>“Adapter” Design Pattern</vt:lpstr>
      <vt:lpstr>“Adapter” Design Pattern (Continued….)</vt:lpstr>
      <vt:lpstr>“Adapter” Design Pattern (Continued….)</vt:lpstr>
      <vt:lpstr>“Adapter” Design Pattern (Continued….)</vt:lpstr>
      <vt:lpstr>“Adapter” Design Pattern (Continued….)</vt:lpstr>
      <vt:lpstr>“Strategy” Design Pattern</vt:lpstr>
      <vt:lpstr>“Strategy” Design Pattern (Continued…)</vt:lpstr>
      <vt:lpstr>“Strategy” Design Pattern (Continued…)</vt:lpstr>
      <vt:lpstr>“Strategy” Design Pattern (Continued…)</vt:lpstr>
      <vt:lpstr>“Strategy” Design Pattern (Continued…)</vt:lpstr>
      <vt:lpstr>“Bridge” Design Pattern</vt:lpstr>
      <vt:lpstr>“Bridge” Design Pattern (Continued…)</vt:lpstr>
      <vt:lpstr>“Bridge” Design Pattern (Continued…)</vt:lpstr>
      <vt:lpstr>“Bridge” Design Pattern (Continued…)</vt:lpstr>
      <vt:lpstr>“Bridge” Design Pattern (Continued…)</vt:lpstr>
      <vt:lpstr>“Bridge” Design Pattern (Continued…)</vt:lpstr>
      <vt:lpstr>“Bridge” Design Pattern (Continued…)</vt:lpstr>
      <vt:lpstr>“Bridge” Design Pattern (Continued…)</vt:lpstr>
      <vt:lpstr>“Composite” Design Pattern</vt:lpstr>
      <vt:lpstr>“Composite” Design Pattern (Continued…)</vt:lpstr>
      <vt:lpstr>“Composite” Design Pattern (Continued…)</vt:lpstr>
      <vt:lpstr>“Composite” Design Pattern (Continued…)</vt:lpstr>
      <vt:lpstr>“Factory” Design Pattern</vt:lpstr>
      <vt:lpstr>“Factory” Design Pattern (Continued…)</vt:lpstr>
      <vt:lpstr>“Factory” Design Pattern (Continued…)</vt:lpstr>
      <vt:lpstr>“Abstract Factory” Design Pattern</vt:lpstr>
      <vt:lpstr>“Abstract Factory” Design Pattern (Continued…)</vt:lpstr>
      <vt:lpstr>“Abstract Factory” Design Pattern (Continued…)</vt:lpstr>
      <vt:lpstr>“Abstract Factory” Design Pattern (Continued…)</vt:lpstr>
      <vt:lpstr>“Abstract Factory” Design Pattern (Continued…)</vt:lpstr>
      <vt:lpstr>“Decorator” Design Pattern</vt:lpstr>
      <vt:lpstr>“Decorator” Design Pattern (Continued…)</vt:lpstr>
      <vt:lpstr>“Decorator” Design Pattern (Continued…)</vt:lpstr>
      <vt:lpstr>“Decorator” Design Pattern (Continued…)</vt:lpstr>
      <vt:lpstr>“Decorator” Design Pattern (Continued…)</vt:lpstr>
      <vt:lpstr>“Decorator” Design Pattern (Continued…)</vt:lpstr>
      <vt:lpstr>“Decorator” Design Pattern (Continued…)</vt:lpstr>
      <vt:lpstr>“Observer” Design Pattern</vt:lpstr>
      <vt:lpstr>“Observer” Design Pattern (Continued…)</vt:lpstr>
      <vt:lpstr>“Observer” Design Pattern (Continued…)</vt:lpstr>
      <vt:lpstr>“Observer” Design Pattern (Continued…)</vt:lpstr>
      <vt:lpstr>“Observer” Design Pattern (Continued…)</vt:lpstr>
      <vt:lpstr>“Observer” Design Pattern (Continued…)</vt:lpstr>
      <vt:lpstr>“Command” Design Pattern</vt:lpstr>
      <vt:lpstr>“Command” Design Pattern (Continued…)</vt:lpstr>
      <vt:lpstr>“Command” Design Pattern (Continued…)</vt:lpstr>
      <vt:lpstr>“Command” Design Pattern (Continued…)</vt:lpstr>
      <vt:lpstr>“Command” Design Pattern (Continued…)</vt:lpstr>
      <vt:lpstr>“Command” Design Pattern (Continued…)</vt:lpstr>
      <vt:lpstr>“Builder” Design Pattern</vt:lpstr>
      <vt:lpstr>“Builder” Design Pattern (Continued…)</vt:lpstr>
      <vt:lpstr>“Builder” Design Pattern (Continued…)</vt:lpstr>
      <vt:lpstr>“Builder” Design Pattern (Continued…)</vt:lpstr>
      <vt:lpstr>“Builder” Design Pattern (Continued…)</vt:lpstr>
      <vt:lpstr>“Flyweight” Design Pattern</vt:lpstr>
      <vt:lpstr>“Flyweight” Design Pattern (Continued…)</vt:lpstr>
      <vt:lpstr>“Flyweight” Design Pattern (Continued…)</vt:lpstr>
      <vt:lpstr>“Flyweight” Design Pattern (Continued…)</vt:lpstr>
      <vt:lpstr>“Flyweight” Design Pattern (Continued…)</vt:lpstr>
      <vt:lpstr>“Flyweight” Design Pattern (Continued…)</vt:lpstr>
      <vt:lpstr>“Flyweight” Design Pattern (Continued…)</vt:lpstr>
      <vt:lpstr>“Flyweight” Design Pattern (Continued…)</vt:lpstr>
      <vt:lpstr>“Flyweight” Design Pattern (Continued…)</vt:lpstr>
      <vt:lpstr>“Interpreter” Design Pattern</vt:lpstr>
      <vt:lpstr>“Interpreter” Design Pattern (Continued…)</vt:lpstr>
      <vt:lpstr>“Interpreter” Design Pattern (Continued…)</vt:lpstr>
      <vt:lpstr>“Interpreter” Design Pattern (Continued…)</vt:lpstr>
      <vt:lpstr>“Interpreter” Design Pattern (Continued…)</vt:lpstr>
      <vt:lpstr>“Interpreter” Design Pattern (Continued…)</vt:lpstr>
      <vt:lpstr>“Prototype” Design Pattern</vt:lpstr>
      <vt:lpstr>“Prototype” Design Pattern (Continued…)</vt:lpstr>
      <vt:lpstr>“Prototype” Design Pattern (Continued…)</vt:lpstr>
      <vt:lpstr>“Prototype” Design Pattern (Continued…)</vt:lpstr>
      <vt:lpstr>“Proxy” Design Pattern</vt:lpstr>
      <vt:lpstr>“Proxy” Design Pattern (Continued…)</vt:lpstr>
      <vt:lpstr>“Proxy” Design Pattern (Continued…)</vt:lpstr>
      <vt:lpstr>“Proxy” Design Pattern (Continued…)</vt:lpstr>
      <vt:lpstr>“Proxy” Design Pattern (Continued…)</vt:lpstr>
      <vt:lpstr>“Iterator” Design Pattern</vt:lpstr>
      <vt:lpstr>“Iterator” Design Pattern (Continued…)</vt:lpstr>
      <vt:lpstr>“Iterator” Design Pattern (Continued…)</vt:lpstr>
      <vt:lpstr>“Template Method” Design Pattern</vt:lpstr>
      <vt:lpstr>“Template Method” Design Pattern (Continued…)</vt:lpstr>
      <vt:lpstr>“Template Method” Design Pattern (Continued…)</vt:lpstr>
      <vt:lpstr>“Template Method” Design Pattern (Continued…)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Nani Gopal Barai</dc:creator>
  <cp:lastModifiedBy>BJIT LTD</cp:lastModifiedBy>
  <cp:revision>963</cp:revision>
  <cp:lastPrinted>2019-09-20T08:30:06Z</cp:lastPrinted>
  <dcterms:modified xsi:type="dcterms:W3CDTF">2021-04-19T17:41:40Z</dcterms:modified>
</cp:coreProperties>
</file>